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20" r:id="rId1"/>
    <p:sldMasterId id="2147483732" r:id="rId2"/>
    <p:sldMasterId id="2147483816" r:id="rId3"/>
    <p:sldMasterId id="2147483852" r:id="rId4"/>
    <p:sldMasterId id="2147483864" r:id="rId5"/>
    <p:sldMasterId id="2147483876" r:id="rId6"/>
    <p:sldMasterId id="2147483888" r:id="rId7"/>
    <p:sldMasterId id="2147483900" r:id="rId8"/>
    <p:sldMasterId id="2147483912" r:id="rId9"/>
    <p:sldMasterId id="2147483924" r:id="rId10"/>
    <p:sldMasterId id="214748394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Master" Target="slideMasters/slideMaster11.xml" /><Relationship Id="rId12" Type="http://schemas.openxmlformats.org/officeDocument/2006/relationships/slide" Target="slides/slide1.xml" /><Relationship Id="rId13" Type="http://schemas.openxmlformats.org/officeDocument/2006/relationships/slide" Target="slides/slide2.xml" /><Relationship Id="rId14" Type="http://schemas.openxmlformats.org/officeDocument/2006/relationships/slide" Target="slides/slide3.xml" /><Relationship Id="rId15" Type="http://schemas.openxmlformats.org/officeDocument/2006/relationships/slide" Target="slides/slide4.xml" /><Relationship Id="rId16" Type="http://schemas.openxmlformats.org/officeDocument/2006/relationships/slide" Target="slides/slide5.xml" /><Relationship Id="rId17" Type="http://schemas.openxmlformats.org/officeDocument/2006/relationships/slide" Target="slides/slide6.xml" /><Relationship Id="rId18" Type="http://schemas.openxmlformats.org/officeDocument/2006/relationships/slide" Target="slides/slide7.xml" /><Relationship Id="rId19" Type="http://schemas.openxmlformats.org/officeDocument/2006/relationships/slide" Target="slides/slide8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9.xml" /><Relationship Id="rId21" Type="http://schemas.openxmlformats.org/officeDocument/2006/relationships/slide" Target="slides/slide10.xml" /><Relationship Id="rId22" Type="http://schemas.openxmlformats.org/officeDocument/2006/relationships/slide" Target="slides/slide11.xml" /><Relationship Id="rId23" Type="http://schemas.openxmlformats.org/officeDocument/2006/relationships/slide" Target="slides/slide12.xml" /><Relationship Id="rId24" Type="http://schemas.openxmlformats.org/officeDocument/2006/relationships/slide" Target="slides/slide13.xml" /><Relationship Id="rId25" Type="http://schemas.openxmlformats.org/officeDocument/2006/relationships/slide" Target="slides/slide14.xml" /><Relationship Id="rId26" Type="http://schemas.openxmlformats.org/officeDocument/2006/relationships/tags" Target="tags/tag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30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jpeg" /><Relationship Id="rId3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jpeg" /><Relationship Id="rId3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jpeg" /><Relationship Id="rId3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gdLst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ct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ct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1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gdLst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1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1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1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1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ct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800000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/>
            <p:nvPr/>
          </p:nvSpPr>
          <p:spPr bwMode="auto">
            <a:xfrm>
              <a:off x="7467600" y="209550"/>
              <a:ext cx="242887" cy="431800"/>
            </a:xfrm>
            <a:custGeom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7677151" y="209550"/>
              <a:ext cx="242887" cy="431800"/>
            </a:xfrm>
            <a:custGeom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7881939" y="209550"/>
              <a:ext cx="242887" cy="431800"/>
            </a:xfrm>
            <a:custGeom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gdLst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7" fmla="*/ 10287 w 7115175"/>
              <a:gd name="connsiteY7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gdLst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0.xml" /><Relationship Id="rId10" Type="http://schemas.openxmlformats.org/officeDocument/2006/relationships/slideLayout" Target="../slideLayouts/slideLayout109.xml" /><Relationship Id="rId11" Type="http://schemas.openxmlformats.org/officeDocument/2006/relationships/slideLayout" Target="../slideLayouts/slideLayout110.xml" /><Relationship Id="rId12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3" Type="http://schemas.openxmlformats.org/officeDocument/2006/relationships/slideLayout" Target="../slideLayouts/slideLayout102.xml" /><Relationship Id="rId4" Type="http://schemas.openxmlformats.org/officeDocument/2006/relationships/slideLayout" Target="../slideLayouts/slideLayout103.xml" /><Relationship Id="rId5" Type="http://schemas.openxmlformats.org/officeDocument/2006/relationships/slideLayout" Target="../slideLayouts/slideLayout104.xml" /><Relationship Id="rId6" Type="http://schemas.openxmlformats.org/officeDocument/2006/relationships/slideLayout" Target="../slideLayouts/slideLayout105.xml" /><Relationship Id="rId7" Type="http://schemas.openxmlformats.org/officeDocument/2006/relationships/slideLayout" Target="../slideLayouts/slideLayout106.xml" /><Relationship Id="rId8" Type="http://schemas.openxmlformats.org/officeDocument/2006/relationships/slideLayout" Target="../slideLayouts/slideLayout107.xml" /><Relationship Id="rId9" Type="http://schemas.openxmlformats.org/officeDocument/2006/relationships/slideLayout" Target="../slideLayouts/slideLayout108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Relationship Id="rId10" Type="http://schemas.openxmlformats.org/officeDocument/2006/relationships/slideLayout" Target="../slideLayouts/slideLayout120.xml" /><Relationship Id="rId11" Type="http://schemas.openxmlformats.org/officeDocument/2006/relationships/slideLayout" Target="../slideLayouts/slideLayout121.xml" /><Relationship Id="rId12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3" Type="http://schemas.openxmlformats.org/officeDocument/2006/relationships/slideLayout" Target="../slideLayouts/slideLayout113.xml" /><Relationship Id="rId4" Type="http://schemas.openxmlformats.org/officeDocument/2006/relationships/slideLayout" Target="../slideLayouts/slideLayout114.xml" /><Relationship Id="rId5" Type="http://schemas.openxmlformats.org/officeDocument/2006/relationships/slideLayout" Target="../slideLayouts/slideLayout115.xml" /><Relationship Id="rId6" Type="http://schemas.openxmlformats.org/officeDocument/2006/relationships/slideLayout" Target="../slideLayouts/slideLayout116.xml" /><Relationship Id="rId7" Type="http://schemas.openxmlformats.org/officeDocument/2006/relationships/slideLayout" Target="../slideLayouts/slideLayout117.xml" /><Relationship Id="rId8" Type="http://schemas.openxmlformats.org/officeDocument/2006/relationships/slideLayout" Target="../slideLayouts/slideLayout118.xml" /><Relationship Id="rId9" Type="http://schemas.openxmlformats.org/officeDocument/2006/relationships/slideLayout" Target="../slideLayouts/slideLayout11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image" Target="../media/image4.jpeg" /><Relationship Id="rId13" Type="http://schemas.openxmlformats.org/officeDocument/2006/relationships/image" Target="../media/image5.jpeg" /><Relationship Id="rId14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10" Type="http://schemas.openxmlformats.org/officeDocument/2006/relationships/slideLayout" Target="../slideLayouts/slideLayout54.xml" /><Relationship Id="rId11" Type="http://schemas.openxmlformats.org/officeDocument/2006/relationships/slideLayout" Target="../slideLayouts/slideLayout55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3" Type="http://schemas.openxmlformats.org/officeDocument/2006/relationships/slideLayout" Target="../slideLayouts/slideLayout47.xml" /><Relationship Id="rId4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9.xml" /><Relationship Id="rId6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1.xml" /><Relationship Id="rId8" Type="http://schemas.openxmlformats.org/officeDocument/2006/relationships/slideLayout" Target="../slideLayouts/slideLayout52.xml" /><Relationship Id="rId9" Type="http://schemas.openxmlformats.org/officeDocument/2006/relationships/slideLayout" Target="../slideLayouts/slideLayout53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 /><Relationship Id="rId10" Type="http://schemas.openxmlformats.org/officeDocument/2006/relationships/slideLayout" Target="../slideLayouts/slideLayout65.xml" /><Relationship Id="rId11" Type="http://schemas.openxmlformats.org/officeDocument/2006/relationships/slideLayout" Target="../slideLayouts/slideLayout66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3" Type="http://schemas.openxmlformats.org/officeDocument/2006/relationships/slideLayout" Target="../slideLayouts/slideLayout58.xml" /><Relationship Id="rId4" Type="http://schemas.openxmlformats.org/officeDocument/2006/relationships/slideLayout" Target="../slideLayouts/slideLayout59.xml" /><Relationship Id="rId5" Type="http://schemas.openxmlformats.org/officeDocument/2006/relationships/slideLayout" Target="../slideLayouts/slideLayout60.xml" /><Relationship Id="rId6" Type="http://schemas.openxmlformats.org/officeDocument/2006/relationships/slideLayout" Target="../slideLayouts/slideLayout61.xml" /><Relationship Id="rId7" Type="http://schemas.openxmlformats.org/officeDocument/2006/relationships/slideLayout" Target="../slideLayouts/slideLayout62.xml" /><Relationship Id="rId8" Type="http://schemas.openxmlformats.org/officeDocument/2006/relationships/slideLayout" Target="../slideLayouts/slideLayout63.xml" /><Relationship Id="rId9" Type="http://schemas.openxmlformats.org/officeDocument/2006/relationships/slideLayout" Target="../slideLayouts/slideLayout64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Relationship Id="rId10" Type="http://schemas.openxmlformats.org/officeDocument/2006/relationships/slideLayout" Target="../slideLayouts/slideLayout76.xml" /><Relationship Id="rId11" Type="http://schemas.openxmlformats.org/officeDocument/2006/relationships/slideLayout" Target="../slideLayouts/slideLayout77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3" Type="http://schemas.openxmlformats.org/officeDocument/2006/relationships/slideLayout" Target="../slideLayouts/slideLayout69.xml" /><Relationship Id="rId4" Type="http://schemas.openxmlformats.org/officeDocument/2006/relationships/slideLayout" Target="../slideLayouts/slideLayout70.xml" /><Relationship Id="rId5" Type="http://schemas.openxmlformats.org/officeDocument/2006/relationships/slideLayout" Target="../slideLayouts/slideLayout71.xml" /><Relationship Id="rId6" Type="http://schemas.openxmlformats.org/officeDocument/2006/relationships/slideLayout" Target="../slideLayouts/slideLayout72.xml" /><Relationship Id="rId7" Type="http://schemas.openxmlformats.org/officeDocument/2006/relationships/slideLayout" Target="../slideLayouts/slideLayout73.xml" /><Relationship Id="rId8" Type="http://schemas.openxmlformats.org/officeDocument/2006/relationships/slideLayout" Target="../slideLayouts/slideLayout74.xml" /><Relationship Id="rId9" Type="http://schemas.openxmlformats.org/officeDocument/2006/relationships/slideLayout" Target="../slideLayouts/slideLayout75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 /><Relationship Id="rId10" Type="http://schemas.openxmlformats.org/officeDocument/2006/relationships/slideLayout" Target="../slideLayouts/slideLayout87.xml" /><Relationship Id="rId11" Type="http://schemas.openxmlformats.org/officeDocument/2006/relationships/slideLayout" Target="../slideLayouts/slideLayout88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3" Type="http://schemas.openxmlformats.org/officeDocument/2006/relationships/slideLayout" Target="../slideLayouts/slideLayout80.xml" /><Relationship Id="rId4" Type="http://schemas.openxmlformats.org/officeDocument/2006/relationships/slideLayout" Target="../slideLayouts/slideLayout81.xml" /><Relationship Id="rId5" Type="http://schemas.openxmlformats.org/officeDocument/2006/relationships/slideLayout" Target="../slideLayouts/slideLayout82.xml" /><Relationship Id="rId6" Type="http://schemas.openxmlformats.org/officeDocument/2006/relationships/slideLayout" Target="../slideLayouts/slideLayout83.xml" /><Relationship Id="rId7" Type="http://schemas.openxmlformats.org/officeDocument/2006/relationships/slideLayout" Target="../slideLayouts/slideLayout84.xml" /><Relationship Id="rId8" Type="http://schemas.openxmlformats.org/officeDocument/2006/relationships/slideLayout" Target="../slideLayouts/slideLayout85.xml" /><Relationship Id="rId9" Type="http://schemas.openxmlformats.org/officeDocument/2006/relationships/slideLayout" Target="../slideLayouts/slideLayout86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Relationship Id="rId10" Type="http://schemas.openxmlformats.org/officeDocument/2006/relationships/slideLayout" Target="../slideLayouts/slideLayout98.xml" /><Relationship Id="rId11" Type="http://schemas.openxmlformats.org/officeDocument/2006/relationships/slideLayout" Target="../slideLayouts/slideLayout99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3" Type="http://schemas.openxmlformats.org/officeDocument/2006/relationships/slideLayout" Target="../slideLayouts/slideLayout91.xml" /><Relationship Id="rId4" Type="http://schemas.openxmlformats.org/officeDocument/2006/relationships/slideLayout" Target="../slideLayouts/slideLayout92.xml" /><Relationship Id="rId5" Type="http://schemas.openxmlformats.org/officeDocument/2006/relationships/slideLayout" Target="../slideLayouts/slideLayout93.xml" /><Relationship Id="rId6" Type="http://schemas.openxmlformats.org/officeDocument/2006/relationships/slideLayout" Target="../slideLayouts/slideLayout94.xml" /><Relationship Id="rId7" Type="http://schemas.openxmlformats.org/officeDocument/2006/relationships/slideLayout" Target="../slideLayouts/slideLayout95.xml" /><Relationship Id="rId8" Type="http://schemas.openxmlformats.org/officeDocument/2006/relationships/slideLayout" Target="../slideLayouts/slideLayout96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gdLst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gdLst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8C1430F-7AE0-484E-9C54-4813D9A3347F}" type="slidenum">
              <a:rPr lang="ru-RU" smtClean="0"/>
              <a:t>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9">
                <a:off x="7722899" y="3726444"/>
                <a:ext cx="934359" cy="972946"/>
              </a:xfrm>
              <a:custGeom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3">
                <a:off x="8145717" y="189385"/>
                <a:ext cx="644376" cy="985678"/>
              </a:xfrm>
              <a:custGeom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3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/>
              <p:nvPr/>
            </p:nvSpPr>
            <p:spPr bwMode="auto">
              <a:xfrm>
                <a:off x="13588" y="6104914"/>
                <a:ext cx="482600" cy="753078"/>
              </a:xfrm>
              <a:custGeom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3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2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iming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iming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Tx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/>
          <p:nvPr/>
        </p:nvSpPr>
        <p:spPr bwMode="auto">
          <a:xfrm>
            <a:off x="8453438" y="5715000"/>
            <a:ext cx="242887" cy="431800"/>
          </a:xfrm>
          <a:custGeom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1E9426-EC44-4AD3-B6F8-5A07525405F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C1430F-7AE0-484E-9C54-4813D9A334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timing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image" Target="../media/image15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3.xml" /><Relationship Id="rId2" Type="http://schemas.openxmlformats.org/officeDocument/2006/relationships/image" Target="../media/image2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7.xml" /><Relationship Id="rId2" Type="http://schemas.openxmlformats.org/officeDocument/2006/relationships/image" Target="../media/image2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8.xml" /><Relationship Id="rId2" Type="http://schemas.openxmlformats.org/officeDocument/2006/relationships/image" Target="../media/image2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Relationship Id="rId2" Type="http://schemas.openxmlformats.org/officeDocument/2006/relationships/image" Target="../media/image2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5.xml" /><Relationship Id="rId2" Type="http://schemas.openxmlformats.org/officeDocument/2006/relationships/image" Target="../media/image1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image" Target="../media/image1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image" Target="../media/image1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Relationship Id="rId2" Type="http://schemas.openxmlformats.org/officeDocument/2006/relationships/image" Target="../media/image2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4.xml" /><Relationship Id="rId2" Type="http://schemas.openxmlformats.org/officeDocument/2006/relationships/image" Target="../media/image2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2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175351" cy="1512168"/>
          </a:xfrm>
        </p:spPr>
        <p:txBody>
          <a:bodyPr/>
          <a:lstStyle/>
          <a:p>
            <a:pPr algn="ctr"/>
            <a:r>
              <a:rPr lang="ru-RU" sz="2400" u="sng">
                <a:solidFill>
                  <a:schemeClr val="accent6"/>
                </a:solidFill>
              </a:rPr>
              <a:t>10 продуктов для здоровых легких</a:t>
            </a:r>
            <a:br>
              <a:rPr lang="ru-RU" sz="2400" u="sng">
                <a:solidFill>
                  <a:schemeClr val="accent6"/>
                </a:solidFill>
              </a:rPr>
            </a:br>
            <a:r>
              <a:rPr lang="ru-RU" sz="2400" u="sng">
                <a:solidFill>
                  <a:schemeClr val="accent6"/>
                </a:solidFill>
              </a:rPr>
              <a:t>(против бронхита и пневмонии)</a:t>
            </a:r>
            <a:br>
              <a:rPr lang="ru-RU">
                <a:solidFill>
                  <a:schemeClr val="accent6"/>
                </a:solidFill>
              </a:rPr>
            </a:b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805264"/>
            <a:ext cx="7920879" cy="936104"/>
          </a:xfrm>
        </p:spPr>
        <p:txBody>
          <a:bodyPr>
            <a:normAutofit/>
          </a:bodyPr>
          <a:lstStyle/>
          <a:p>
            <a:pPr algn="r"/>
            <a:r>
              <a:rPr lang="ru-RU" sz="1200" b="1" i="1" smtClean="0">
                <a:solidFill>
                  <a:schemeClr val="accent3">
                    <a:lumMod val="50000"/>
                  </a:schemeClr>
                </a:solidFill>
              </a:rPr>
              <a:t>Ведущий специалист-эксперт  территориального отдела  </a:t>
            </a:r>
          </a:p>
          <a:p>
            <a:pPr algn="r"/>
            <a:r>
              <a:rPr lang="ru-RU" sz="1200" b="1" i="1" smtClean="0">
                <a:solidFill>
                  <a:schemeClr val="accent3">
                    <a:lumMod val="50000"/>
                  </a:schemeClr>
                </a:solidFill>
              </a:rPr>
              <a:t>Управления Роспотребнадзора  по Приморскому краю в г. Партизанске  </a:t>
            </a:r>
          </a:p>
          <a:p>
            <a:pPr algn="r"/>
            <a:r>
              <a:rPr lang="ru-RU" sz="1200" b="1" i="1" smtClean="0">
                <a:solidFill>
                  <a:schemeClr val="accent3">
                    <a:lumMod val="50000"/>
                  </a:schemeClr>
                </a:solidFill>
              </a:rPr>
              <a:t> Зверева  Елена Александровна </a:t>
            </a:r>
          </a:p>
          <a:p>
            <a:pPr algn="r"/>
            <a:r>
              <a:rPr lang="ru-RU" sz="1200" b="1" i="1" smtClean="0">
                <a:solidFill>
                  <a:schemeClr val="accent3">
                    <a:lumMod val="50000"/>
                  </a:schemeClr>
                </a:solidFill>
              </a:rPr>
              <a:t>2021г</a:t>
            </a:r>
            <a:endParaRPr lang="ru-RU" sz="1200" b="1" i="1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844824"/>
            <a:ext cx="64087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66435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315416"/>
            <a:ext cx="7239000" cy="6480720"/>
          </a:xfrm>
        </p:spPr>
        <p:txBody>
          <a:bodyPr/>
          <a:lstStyle/>
          <a:p>
            <a:pPr algn="ctr"/>
            <a:r>
              <a:rPr lang="ru-RU" sz="200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Перец чили обладает множеством </a:t>
            </a:r>
            <a:r>
              <a:rPr lang="ru-RU" sz="200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преимуществ </a:t>
            </a:r>
            <a:r>
              <a:rPr lang="ru-RU" sz="200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том числе </a:t>
            </a:r>
            <a:r>
              <a:rPr lang="ru-RU" sz="180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высокими концентрациями антиоксиданта витамина С</a:t>
            </a:r>
            <a:br>
              <a:rPr lang="ru-RU" sz="180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180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и </a:t>
            </a:r>
            <a:r>
              <a:rPr lang="ru-RU" sz="180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фито нутриента (</a:t>
            </a:r>
            <a:r>
              <a:rPr lang="ru-RU" sz="180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активный компонент перца чили, придающий остроту).</a:t>
            </a:r>
            <a:endParaRPr lang="ru-RU" sz="18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472" y="188640"/>
            <a:ext cx="7344816" cy="47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25730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2167264" cy="936104"/>
          </a:xfrm>
        </p:spPr>
        <p:txBody>
          <a:bodyPr/>
          <a:lstStyle/>
          <a:p>
            <a:r>
              <a:rPr lang="ru-RU" smtClean="0"/>
              <a:t>      тыква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/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60648"/>
            <a:ext cx="770485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3672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spc="-150" smtClean="0">
                <a:solidFill>
                  <a:srgbClr val="FFFF00"/>
                </a:solidFill>
                <a:latin typeface="Arial Black" panose="020b0a04020102020204" pitchFamily="34" charset="0"/>
                <a:ea typeface="Times New Roman"/>
              </a:rPr>
              <a:t>Блюда с тыквой </a:t>
            </a:r>
          </a:p>
          <a:p>
            <a:endParaRPr lang="ru-RU" sz="3200" b="1" i="1" spc="-150" smtClean="0">
              <a:solidFill>
                <a:srgbClr val="FFFF00"/>
              </a:solidFill>
              <a:latin typeface="Arial Black" panose="020b0a04020102020204" pitchFamily="34" charset="0"/>
              <a:ea typeface="Times New Roman"/>
            </a:endParaRPr>
          </a:p>
          <a:p>
            <a:r>
              <a:rPr lang="ru-RU" sz="3200" b="1" i="1" spc="-150" smtClean="0">
                <a:solidFill>
                  <a:srgbClr val="FFFF00"/>
                </a:solidFill>
                <a:latin typeface="Arial Black" panose="020b0a04020102020204" pitchFamily="34" charset="0"/>
                <a:ea typeface="Times New Roman"/>
              </a:rPr>
              <a:t>один из лучших источников каротиноидов,</a:t>
            </a:r>
            <a:br>
              <a:rPr lang="ru-RU" sz="3200" b="1" i="1" spc="-150" smtClean="0">
                <a:solidFill>
                  <a:srgbClr val="FFFF00"/>
                </a:solidFill>
                <a:latin typeface="Arial Black" panose="020b0a04020102020204" pitchFamily="34" charset="0"/>
                <a:ea typeface="Times New Roman"/>
              </a:rPr>
            </a:br>
            <a:r>
              <a:rPr lang="ru-RU" sz="3200" b="1" i="1" spc="-150" smtClean="0">
                <a:solidFill>
                  <a:srgbClr val="FFFF00"/>
                </a:solidFill>
                <a:latin typeface="Arial Black" panose="020b0a04020102020204" pitchFamily="34" charset="0"/>
                <a:ea typeface="Times New Roman"/>
              </a:rPr>
              <a:t>альфа-каротина и бета-каротина. </a:t>
            </a:r>
            <a:endParaRPr lang="ru-RU" sz="3200" b="1" i="1" spc="-15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8859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491880" y="3356992"/>
            <a:ext cx="998949" cy="64807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4077072"/>
            <a:ext cx="3481387" cy="2530200"/>
          </a:xfrm>
        </p:spPr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6337205" cy="54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4077072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chemeClr val="tx1">
                    <a:lumMod val="95000"/>
                  </a:schemeClr>
                </a:solidFill>
                <a:latin typeface="Times New Roman"/>
                <a:ea typeface="Times New Roman"/>
              </a:rPr>
              <a:t>Помидор один из лучших источников ликопина – соединения, которое придает этим овощам их</a:t>
            </a:r>
            <a:br>
              <a:rPr lang="ru-RU" sz="2400" b="1" smtClean="0">
                <a:solidFill>
                  <a:schemeClr val="tx1">
                    <a:lumMod val="95000"/>
                  </a:schemeClr>
                </a:solidFill>
                <a:latin typeface="Times New Roman"/>
                <a:ea typeface="Times New Roman"/>
              </a:rPr>
            </a:br>
            <a:r>
              <a:rPr lang="ru-RU" sz="2400" b="1" smtClean="0">
                <a:solidFill>
                  <a:schemeClr val="tx1">
                    <a:lumMod val="95000"/>
                  </a:schemeClr>
                </a:solidFill>
                <a:latin typeface="Times New Roman"/>
                <a:ea typeface="Times New Roman"/>
              </a:rPr>
              <a:t>ярко-красный блеск.</a:t>
            </a:r>
            <a:endParaRPr lang="ru-RU" sz="2400" b="1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6357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Цельно зерновые </a:t>
            </a:r>
            <a:r>
              <a:rPr lang="ru-RU" sz="2400" b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продукты известны прежде всего своим содержанием клетчатки, полезной для пищеварения и здоровья сердца, но они также нужны для </a:t>
            </a:r>
            <a:r>
              <a:rPr lang="ru-RU" sz="2400" b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легких</a:t>
            </a:r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412776"/>
            <a:ext cx="856895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3924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237059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ct val="0"/>
              </a:spcAft>
              <a:tabLst>
                <a:tab pos="742950"/>
              </a:tabLst>
            </a:pPr>
            <a:br>
              <a:rPr lang="ru-RU" b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br>
              <a:rPr lang="ru-RU" b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Спасибо за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просмотр</a:t>
            </a:r>
            <a:br>
              <a:rPr lang="ru-RU" sz="36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Благодарю за внимание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!</a:t>
            </a:r>
            <a:br>
              <a:rPr lang="ru-RU" sz="36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br>
              <a:rPr lang="ru-RU" sz="36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9483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24128" y="609600"/>
            <a:ext cx="1591072" cy="522288"/>
          </a:xfrm>
        </p:spPr>
        <p:txBody>
          <a:bodyPr/>
          <a:lstStyle/>
          <a:p>
            <a:r>
              <a:rPr lang="ru-RU" smtClean="0"/>
              <a:t>Легкое</a:t>
            </a:r>
            <a:r>
              <a:rPr lang="ru-RU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</a:t>
            </a:r>
            <a:endParaRPr lang="ru-RU"/>
          </a:p>
        </p:txBody>
      </p:sp>
      <p:sp>
        <p:nvSpPr>
          <p:cNvPr id="5" name="AutoShape 2" descr="https://absoluttv.ru/uploads/posts/2020-04/1587053288_legkie-cheloveka.jpg"/>
          <p:cNvSpPr>
            <a:spLocks noGrp="1" noChangeAspect="1" noChangeArrowheads="1"/>
          </p:cNvSpPr>
          <p:nvPr>
            <p:ph type="pic" idx="1"/>
          </p:nvPr>
        </p:nvSpPr>
        <p:spPr bwMode="auto">
          <a:xfrm>
            <a:off x="4644008" y="1125538"/>
            <a:ext cx="3898330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/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692696"/>
            <a:ext cx="4104457" cy="33843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ct val="0"/>
              </a:spcAft>
              <a:buNone/>
            </a:pPr>
            <a:r>
              <a:rPr lang="ru-RU" sz="2000" b="1" i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Что </a:t>
            </a:r>
            <a:r>
              <a:rPr lang="ru-RU" sz="2000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такое легкое-  органы </a:t>
            </a:r>
            <a:r>
              <a:rPr lang="ru-RU" sz="2000" b="1" i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воздушного </a:t>
            </a:r>
            <a:r>
              <a:rPr lang="ru-RU" sz="2000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дыхания у человека, всех млекопитающих, птиц, пресмыкающихся, большинства земноводных, а также у некоторых рыб, (двоякодышащих, кистеперых и много перовых). </a:t>
            </a:r>
            <a:endParaRPr lang="ru-RU" sz="2000" b="1" i="1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124744"/>
            <a:ext cx="387112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53031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19140000">
            <a:off x="869332" y="780384"/>
            <a:ext cx="3890799" cy="3734910"/>
          </a:xfrm>
        </p:spPr>
        <p:txBody>
          <a:bodyPr>
            <a:normAutofit/>
          </a:bodyPr>
          <a:lstStyle/>
          <a:p>
            <a:r>
              <a:rPr lang="ru-RU" sz="2400" i="1">
                <a:solidFill>
                  <a:schemeClr val="tx1"/>
                </a:solidFill>
                <a:latin typeface="Times New Roman"/>
                <a:ea typeface="Times New Roman"/>
              </a:rPr>
              <a:t>Конечно, одно только питание, каким бы идеальным оно ни было, не поддержит работу легких. Нужны также отказ от вредных привычек, регулярные тренировки, ведение здорового образа жизни в целом</a:t>
            </a:r>
            <a:r>
              <a:rPr lang="ru-RU" sz="1800" i="1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11007"/>
          <a:stretch>
            <a:fillRect/>
          </a:stretch>
        </p:blipFill>
        <p:spPr bwMode="auto">
          <a:xfrm>
            <a:off x="4499992" y="2627886"/>
            <a:ext cx="4536504" cy="41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84687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667828"/>
          </a:xfr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</a:t>
            </a:r>
            <a:r>
              <a:rPr lang="ru-RU" sz="4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ЯБЛОКО</a:t>
            </a:r>
            <a:endParaRPr lang="ru-RU" sz="440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1200" smtClean="0">
              <a:latin typeface="Times New Roman"/>
              <a:ea typeface="Times New Roman"/>
            </a:endParaRPr>
          </a:p>
          <a:p>
            <a:endParaRPr lang="ru-RU" sz="1200">
              <a:latin typeface="Times New Roman"/>
              <a:ea typeface="Times New Roman"/>
            </a:endParaRPr>
          </a:p>
          <a:p>
            <a:endParaRPr lang="ru-RU" sz="1200" smtClean="0">
              <a:latin typeface="Times New Roman"/>
              <a:ea typeface="Times New Roman"/>
            </a:endParaRPr>
          </a:p>
          <a:p>
            <a:r>
              <a:rPr lang="ru-RU" sz="2000" i="1" smtClean="0">
                <a:latin typeface="Times New Roman"/>
                <a:ea typeface="Times New Roman"/>
              </a:rPr>
              <a:t>«</a:t>
            </a:r>
            <a:r>
              <a:rPr lang="ru-RU" sz="2000" i="1">
                <a:latin typeface="Times New Roman"/>
                <a:ea typeface="Times New Roman"/>
              </a:rPr>
              <a:t>Одно яблоко в день, и врач не </a:t>
            </a:r>
            <a:r>
              <a:rPr lang="ru-RU" sz="2000" i="1" smtClean="0">
                <a:latin typeface="Times New Roman"/>
                <a:ea typeface="Times New Roman"/>
              </a:rPr>
              <a:t>нужен»</a:t>
            </a:r>
            <a:endParaRPr lang="ru-RU" sz="2000" i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980728"/>
            <a:ext cx="498400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31060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i="1" cap="none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Свекла богата нитратами, которые помогают расслабить кровеносные сосуды и оптимизировать поглощение</a:t>
            </a:r>
            <a:br>
              <a:rPr lang="ru-RU" sz="2000" b="1" i="1" cap="none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000" b="1" i="1" cap="none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кислорода легочными кровеносными сосудами.</a:t>
            </a:r>
            <a:endParaRPr lang="ru-RU" sz="2000" b="1" i="1" cap="none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916832"/>
            <a:ext cx="784887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98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r>
              <a:rPr lang="ru-RU" sz="1400" smtClean="0">
                <a:effectLst/>
                <a:latin typeface="Times New Roman"/>
                <a:ea typeface="Times New Roman"/>
              </a:rPr>
              <a:t>        </a:t>
            </a:r>
            <a:br>
              <a:rPr lang="ru-RU" sz="1400" smtClean="0">
                <a:effectLst/>
                <a:latin typeface="Times New Roman"/>
                <a:ea typeface="Times New Roman"/>
              </a:rPr>
            </a:br>
            <a:br>
              <a:rPr lang="ru-RU" sz="1400">
                <a:latin typeface="Times New Roman"/>
                <a:ea typeface="Times New Roman"/>
              </a:rPr>
            </a:br>
            <a:r>
              <a:rPr lang="ru-RU" sz="1400" i="1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Прием </a:t>
            </a:r>
            <a:r>
              <a:rPr lang="ru-RU" sz="1400" i="1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двух или более чашек зеленого чая в день полезен для дыхательной системы. </a:t>
            </a:r>
            <a:endParaRPr lang="ru-RU" sz="1400" i="1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6059760"/>
          </a:xfrm>
        </p:spPr>
        <p:txBody>
          <a:bodyPr/>
          <a:lstStyle/>
          <a:p>
            <a:pPr marL="68580" indent="0">
              <a:buNone/>
            </a:pPr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ЗЕЛЁНЫЙ ЧАЙ</a:t>
            </a: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775" y="1052736"/>
            <a:ext cx="756084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47796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71800" y="260648"/>
            <a:ext cx="5832648" cy="5544616"/>
          </a:xfrm>
        </p:spPr>
        <p:txBody>
          <a:bodyPr/>
          <a:lstStyle/>
          <a:p/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2376264" cy="2943969"/>
          </a:xfrm>
        </p:spPr>
        <p:txBody>
          <a:bodyPr>
            <a:noAutofit/>
          </a:bodyPr>
          <a:lstStyle/>
          <a:p>
            <a:r>
              <a:rPr lang="ru-RU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витамины </a:t>
            </a:r>
          </a:p>
          <a:p>
            <a:r>
              <a:rPr lang="ru-RU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А, С, Е и К; С, железо калий и кальций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187220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smtClean="0">
                <a:solidFill>
                  <a:schemeClr val="accent1"/>
                </a:solidFill>
              </a:rPr>
              <a:t>ОВОЩИ</a:t>
            </a:r>
            <a:endParaRPr lang="ru-RU" sz="3200" i="1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260648"/>
            <a:ext cx="583264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903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908720"/>
            <a:ext cx="6254044" cy="269278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4005064"/>
            <a:ext cx="6231467" cy="2016224"/>
          </a:xfrm>
        </p:spPr>
        <p:txBody>
          <a:bodyPr/>
          <a:lstStyle/>
          <a:p>
            <a:endParaRPr lang="ru-RU" i="1" smtClean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i="1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Диетологи </a:t>
            </a:r>
            <a:r>
              <a:rPr lang="ru-RU" i="1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отмечают, что белок и некоторые минералы способствуют выработке здоровых эритроцитов, что жизненно важно для</a:t>
            </a:r>
            <a:br>
              <a:rPr lang="ru-RU" i="1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i="1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функции легких. </a:t>
            </a:r>
            <a:endParaRPr lang="ru-RU" i="1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836712"/>
            <a:ext cx="648072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2793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Апельсиновый сок –</a:t>
            </a:r>
            <a:br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отличный источник мощного антиоксиданта витамина С, который помогает защитить легкие от свободных радикалов. </a:t>
            </a:r>
            <a:endParaRPr lang="ru-RU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348880"/>
            <a:ext cx="36004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2276872"/>
            <a:ext cx="4237484" cy="422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71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/Relationships>
</file>

<file path=ppt/theme/_rels/theme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jpeg" /><Relationship Id="rId2" Type="http://schemas.openxmlformats.org/officeDocument/2006/relationships/image" Target="../media/image14.jpeg" /></Relationships>
</file>

<file path=ppt/theme/_rels/theme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/Relationships>
</file>

<file path=ppt/theme/_rels/theme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7.jpeg" /></Relationships>
</file>

<file path=ppt/theme/_rels/theme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jpeg" /></Relationships>
</file>

<file path=ppt/theme/_rels/theme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jpeg" /></Relationships>
</file>

<file path=ppt/theme/_rels/theme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jpeg" /></Relationships>
</file>

<file path=ppt/theme/_rels/theme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jpeg" /></Relationships>
</file>

<file path=ppt/theme/_rels/theme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jpeg" /></Relationships>
</file>

<file path=ppt/theme/_rels/theme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jpeg" /></Relationships>
</file>

<file path=ppt/theme/theme1.xml><?xml version="1.0" encoding="utf-8"?>
<a:theme xmlns:r="http://schemas.openxmlformats.org/officeDocument/2006/relationships"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Arial"/>
        <a:cs typeface="Arial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</a:theme>
</file>

<file path=ppt/theme/theme11.xml><?xml version="1.0" encoding="utf-8"?>
<a:theme xmlns:r="http://schemas.openxmlformats.org/officeDocument/2006/relationships"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Arial"/>
        <a:cs typeface="Arial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Arial"/>
        <a:cs typeface="Arial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Arial"/>
        <a:cs typeface="Arial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>
            <a:fillRect/>
          </a:stretch>
        </a:blipFill>
        <a:blipFill rotWithShape="1">
          <a:blip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Arial"/>
        <a:cs typeface="Arial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Arial"/>
        <a:cs typeface="Arial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Arial"/>
        <a:cs typeface="Arial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1_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Slipstream</Template>
  <Company>SPecialiST RePack</Company>
  <PresentationFormat>On-screen Show (4:3)</PresentationFormat>
  <Paragraphs>25</Paragraphs>
  <Slides>14</Slides>
  <Notes>0</Notes>
  <TotalTime>208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5">
      <vt:lpstr>Углы</vt:lpstr>
      <vt:lpstr>10 продуктов для здоровых легких(против бронхита и пневмонии)</vt:lpstr>
      <vt:lpstr>Легкое   </vt:lpstr>
      <vt:lpstr>Slide 3</vt:lpstr>
      <vt:lpstr>                  ЯБЛОКО</vt:lpstr>
      <vt:lpstr>Свекла богата нитратами, которые помогают расслабить кровеносные сосуды и оптимизировать поглощениекислорода легочными кровеносными сосудами.</vt:lpstr>
      <vt:lpstr>        Прием двух или более чашек зеленого чая в день полезен для дыхательной системы. </vt:lpstr>
      <vt:lpstr>ОВОЩИ</vt:lpstr>
      <vt:lpstr>Slide 8</vt:lpstr>
      <vt:lpstr>Апельсиновый сок –отличный источник мощного антиоксиданта витамина С, который помогает защитить легкие от свободных радикалов. </vt:lpstr>
      <vt:lpstr>Перец чили обладает множеством преимуществ том числе высокими концентрациями антиоксиданта витамина Си фито нутриента (активный компонент перца чили, придающий остроту).</vt:lpstr>
      <vt:lpstr>      тыква</vt:lpstr>
      <vt:lpstr>Slide 12</vt:lpstr>
      <vt:lpstr>Цельно зерновые продукты известны прежде всего своим содержанием клетчатки, полезной для пищеварения и здоровья сердца, но они также нужны для легких</vt:lpstr>
      <vt:lpstr>Спасибо за просмотрБлагодарю за внимание ! 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10 продуктов для здоровых легких (против бронхита и пневмонии)</dc:title>
  <dc:creator>Зверева Елена Александрова</dc:creator>
  <cp:lastModifiedBy>Зверева Елена Александрова</cp:lastModifiedBy>
  <cp:revision>20</cp:revision>
  <dcterms:created xsi:type="dcterms:W3CDTF">2021-03-12T00:52:51Z</dcterms:created>
  <dcterms:modified xsi:type="dcterms:W3CDTF">2021-03-16T09:35:26Z</dcterms:modified>
</cp:coreProperties>
</file>