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Default Extension="fntdata" ContentType="application/x-fontdata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9144000" cy="5143500"/>
  <p:notesSz cx="9144000" cy="5143500"/>
  <p:embeddedFontLst>
    <p:embeddedFont>
      <p:font typeface="Arial" panose="00000000000000000000" pitchFamily="34" charset="1"/>
      <p:regular r:id="rId41"/>
      <p:bold r:id="rId42"/>
    </p:embeddedFont>
    <p:embeddedFont>
      <p:font typeface="Calibri" panose="00000000000000000000" pitchFamily="34" charset="1"/>
      <p:regular r:id="rId43"/>
      <p:bold r:id="rId45"/>
      <p:boldItalic r:id="rId44"/>
    </p:embeddedFont>
    <p:embeddedFont>
      <p:font typeface="Times New Roman" panose="00000000000000000000" pitchFamily="18" charset="1"/>
      <p:regular r:id="rId40"/>
    </p:embeddedFont>
    <p:embeddedFont>
      <p:font typeface="Wingdings" panose="00000000000000000000" pitchFamily="2" charset="2"/>
      <p:regular r:id="rId46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font" Target="fonts/font1.fntdata"/><Relationship Id="rId41" Type="http://schemas.openxmlformats.org/officeDocument/2006/relationships/font" Target="fonts/font2.fntdata"/><Relationship Id="rId42" Type="http://schemas.openxmlformats.org/officeDocument/2006/relationships/font" Target="fonts/font3.fntdata"/><Relationship Id="rId43" Type="http://schemas.openxmlformats.org/officeDocument/2006/relationships/font" Target="fonts/font4.fntdata"/><Relationship Id="rId44" Type="http://schemas.openxmlformats.org/officeDocument/2006/relationships/font" Target="fonts/font5.fntdata"/><Relationship Id="rId45" Type="http://schemas.openxmlformats.org/officeDocument/2006/relationships/font" Target="fonts/font6.fntdata"/><Relationship Id="rId46" Type="http://schemas.openxmlformats.org/officeDocument/2006/relationships/font" Target="fonts/font7.fntdata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124A5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92A2F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124A5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92A2F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124A5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92A2F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124A5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124A5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8955" y="916940"/>
            <a:ext cx="8286089" cy="6623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92A2F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69263" y="1740484"/>
            <a:ext cx="4159250" cy="3288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182609" y="4877301"/>
            <a:ext cx="216534" cy="167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124A5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openxmlformats.org/officeDocument/2006/relationships/image" Target="../media/image55.png"/><Relationship Id="rId14" Type="http://schemas.openxmlformats.org/officeDocument/2006/relationships/image" Target="../media/image56.png"/><Relationship Id="rId15" Type="http://schemas.openxmlformats.org/officeDocument/2006/relationships/image" Target="../media/image57.png"/><Relationship Id="rId16" Type="http://schemas.openxmlformats.org/officeDocument/2006/relationships/image" Target="../media/image58.png"/><Relationship Id="rId17" Type="http://schemas.openxmlformats.org/officeDocument/2006/relationships/image" Target="../media/image59.png"/><Relationship Id="rId18" Type="http://schemas.openxmlformats.org/officeDocument/2006/relationships/image" Target="../media/image60.png"/><Relationship Id="rId19" Type="http://schemas.openxmlformats.org/officeDocument/2006/relationships/image" Target="../media/image61.png"/><Relationship Id="rId20" Type="http://schemas.openxmlformats.org/officeDocument/2006/relationships/image" Target="../media/image62.png"/><Relationship Id="rId21" Type="http://schemas.openxmlformats.org/officeDocument/2006/relationships/image" Target="../media/image63.png"/><Relationship Id="rId22" Type="http://schemas.openxmlformats.org/officeDocument/2006/relationships/image" Target="../media/image64.png"/><Relationship Id="rId23" Type="http://schemas.openxmlformats.org/officeDocument/2006/relationships/image" Target="../media/image65.png"/><Relationship Id="rId24" Type="http://schemas.openxmlformats.org/officeDocument/2006/relationships/image" Target="../media/image66.png"/><Relationship Id="rId25" Type="http://schemas.openxmlformats.org/officeDocument/2006/relationships/image" Target="../media/image67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67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Relationship Id="rId11" Type="http://schemas.openxmlformats.org/officeDocument/2006/relationships/image" Target="../media/image87.png"/><Relationship Id="rId12" Type="http://schemas.openxmlformats.org/officeDocument/2006/relationships/image" Target="../media/image88.png"/><Relationship Id="rId13" Type="http://schemas.openxmlformats.org/officeDocument/2006/relationships/image" Target="../media/image89.png"/><Relationship Id="rId14" Type="http://schemas.openxmlformats.org/officeDocument/2006/relationships/image" Target="../media/image90.png"/><Relationship Id="rId15" Type="http://schemas.openxmlformats.org/officeDocument/2006/relationships/image" Target="../media/image91.png"/><Relationship Id="rId16" Type="http://schemas.openxmlformats.org/officeDocument/2006/relationships/image" Target="../media/image92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Relationship Id="rId4" Type="http://schemas.openxmlformats.org/officeDocument/2006/relationships/image" Target="../media/image27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0.png"/><Relationship Id="rId11" Type="http://schemas.openxmlformats.org/officeDocument/2006/relationships/image" Target="../media/image101.png"/><Relationship Id="rId12" Type="http://schemas.openxmlformats.org/officeDocument/2006/relationships/image" Target="../media/image102.png"/><Relationship Id="rId13" Type="http://schemas.openxmlformats.org/officeDocument/2006/relationships/image" Target="../media/image103.png"/><Relationship Id="rId14" Type="http://schemas.openxmlformats.org/officeDocument/2006/relationships/image" Target="../media/image104.png"/><Relationship Id="rId15" Type="http://schemas.openxmlformats.org/officeDocument/2006/relationships/image" Target="../media/image105.png"/><Relationship Id="rId16" Type="http://schemas.openxmlformats.org/officeDocument/2006/relationships/image" Target="../media/image106.png"/><Relationship Id="rId17" Type="http://schemas.openxmlformats.org/officeDocument/2006/relationships/image" Target="../media/image107.png"/><Relationship Id="rId18" Type="http://schemas.openxmlformats.org/officeDocument/2006/relationships/image" Target="../media/image108.png"/><Relationship Id="rId19" Type="http://schemas.openxmlformats.org/officeDocument/2006/relationships/image" Target="../media/image109.png"/><Relationship Id="rId20" Type="http://schemas.openxmlformats.org/officeDocument/2006/relationships/image" Target="../media/image110.png"/><Relationship Id="rId21" Type="http://schemas.openxmlformats.org/officeDocument/2006/relationships/image" Target="../media/image111.png"/><Relationship Id="rId22" Type="http://schemas.openxmlformats.org/officeDocument/2006/relationships/image" Target="../media/image112.png"/><Relationship Id="rId23" Type="http://schemas.openxmlformats.org/officeDocument/2006/relationships/image" Target="../media/image113.png"/><Relationship Id="rId24" Type="http://schemas.openxmlformats.org/officeDocument/2006/relationships/image" Target="../media/image114.png"/><Relationship Id="rId25" Type="http://schemas.openxmlformats.org/officeDocument/2006/relationships/image" Target="../media/image115.png"/><Relationship Id="rId26" Type="http://schemas.openxmlformats.org/officeDocument/2006/relationships/image" Target="../media/image116.png"/><Relationship Id="rId27" Type="http://schemas.openxmlformats.org/officeDocument/2006/relationships/image" Target="../media/image117.png"/><Relationship Id="rId28" Type="http://schemas.openxmlformats.org/officeDocument/2006/relationships/image" Target="../media/image118.png"/><Relationship Id="rId29" Type="http://schemas.openxmlformats.org/officeDocument/2006/relationships/image" Target="../media/image119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8" Type="http://schemas.openxmlformats.org/officeDocument/2006/relationships/image" Target="../media/image126.png"/><Relationship Id="rId9" Type="http://schemas.openxmlformats.org/officeDocument/2006/relationships/image" Target="../media/image127.png"/><Relationship Id="rId10" Type="http://schemas.openxmlformats.org/officeDocument/2006/relationships/image" Target="../media/image128.png"/><Relationship Id="rId11" Type="http://schemas.openxmlformats.org/officeDocument/2006/relationships/image" Target="../media/image129.png"/><Relationship Id="rId12" Type="http://schemas.openxmlformats.org/officeDocument/2006/relationships/image" Target="../media/image130.png"/><Relationship Id="rId13" Type="http://schemas.openxmlformats.org/officeDocument/2006/relationships/image" Target="../media/image131.png"/><Relationship Id="rId14" Type="http://schemas.openxmlformats.org/officeDocument/2006/relationships/image" Target="../media/image132.png"/><Relationship Id="rId15" Type="http://schemas.openxmlformats.org/officeDocument/2006/relationships/image" Target="../media/image133.png"/><Relationship Id="rId16" Type="http://schemas.openxmlformats.org/officeDocument/2006/relationships/image" Target="../media/image134.png"/><Relationship Id="rId17" Type="http://schemas.openxmlformats.org/officeDocument/2006/relationships/image" Target="../media/image135.png"/><Relationship Id="rId18" Type="http://schemas.openxmlformats.org/officeDocument/2006/relationships/image" Target="../media/image136.png"/><Relationship Id="rId19" Type="http://schemas.openxmlformats.org/officeDocument/2006/relationships/image" Target="../media/image137.png"/><Relationship Id="rId20" Type="http://schemas.openxmlformats.org/officeDocument/2006/relationships/image" Target="../media/image138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7" Type="http://schemas.openxmlformats.org/officeDocument/2006/relationships/image" Target="../media/image144.png"/><Relationship Id="rId8" Type="http://schemas.openxmlformats.org/officeDocument/2006/relationships/image" Target="../media/image145.png"/><Relationship Id="rId9" Type="http://schemas.openxmlformats.org/officeDocument/2006/relationships/image" Target="../media/image146.png"/><Relationship Id="rId10" Type="http://schemas.openxmlformats.org/officeDocument/2006/relationships/image" Target="../media/image147.png"/><Relationship Id="rId11" Type="http://schemas.openxmlformats.org/officeDocument/2006/relationships/image" Target="../media/image148.png"/><Relationship Id="rId12" Type="http://schemas.openxmlformats.org/officeDocument/2006/relationships/image" Target="../media/image149.png"/><Relationship Id="rId13" Type="http://schemas.openxmlformats.org/officeDocument/2006/relationships/image" Target="../media/image150.png"/><Relationship Id="rId14" Type="http://schemas.openxmlformats.org/officeDocument/2006/relationships/image" Target="../media/image151.png"/><Relationship Id="rId15" Type="http://schemas.openxmlformats.org/officeDocument/2006/relationships/image" Target="../media/image152.png"/><Relationship Id="rId16" Type="http://schemas.openxmlformats.org/officeDocument/2006/relationships/image" Target="../media/image153.png"/><Relationship Id="rId17" Type="http://schemas.openxmlformats.org/officeDocument/2006/relationships/image" Target="../media/image154.png"/><Relationship Id="rId18" Type="http://schemas.openxmlformats.org/officeDocument/2006/relationships/image" Target="../media/image155.png"/><Relationship Id="rId19" Type="http://schemas.openxmlformats.org/officeDocument/2006/relationships/image" Target="../media/image156.png"/><Relationship Id="rId20" Type="http://schemas.openxmlformats.org/officeDocument/2006/relationships/image" Target="../media/image157.png"/><Relationship Id="rId21" Type="http://schemas.openxmlformats.org/officeDocument/2006/relationships/image" Target="../media/image158.png"/><Relationship Id="rId22" Type="http://schemas.openxmlformats.org/officeDocument/2006/relationships/image" Target="../media/image159.png"/><Relationship Id="rId23" Type="http://schemas.openxmlformats.org/officeDocument/2006/relationships/image" Target="../media/image160.png"/><Relationship Id="rId24" Type="http://schemas.openxmlformats.org/officeDocument/2006/relationships/image" Target="../media/image161.png"/><Relationship Id="rId25" Type="http://schemas.openxmlformats.org/officeDocument/2006/relationships/image" Target="../media/image162.png"/><Relationship Id="rId26" Type="http://schemas.openxmlformats.org/officeDocument/2006/relationships/image" Target="../media/image163.png"/><Relationship Id="rId27" Type="http://schemas.openxmlformats.org/officeDocument/2006/relationships/image" Target="../media/image164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6" Type="http://schemas.openxmlformats.org/officeDocument/2006/relationships/image" Target="../media/image169.png"/><Relationship Id="rId7" Type="http://schemas.openxmlformats.org/officeDocument/2006/relationships/image" Target="../media/image170.png"/><Relationship Id="rId8" Type="http://schemas.openxmlformats.org/officeDocument/2006/relationships/image" Target="../media/image171.png"/><Relationship Id="rId9" Type="http://schemas.openxmlformats.org/officeDocument/2006/relationships/image" Target="../media/image172.png"/><Relationship Id="rId10" Type="http://schemas.openxmlformats.org/officeDocument/2006/relationships/image" Target="../media/image173.png"/><Relationship Id="rId11" Type="http://schemas.openxmlformats.org/officeDocument/2006/relationships/image" Target="../media/image174.png"/><Relationship Id="rId12" Type="http://schemas.openxmlformats.org/officeDocument/2006/relationships/image" Target="../media/image175.png"/><Relationship Id="rId13" Type="http://schemas.openxmlformats.org/officeDocument/2006/relationships/image" Target="../media/image176.png"/><Relationship Id="rId14" Type="http://schemas.openxmlformats.org/officeDocument/2006/relationships/image" Target="../media/image177.png"/><Relationship Id="rId15" Type="http://schemas.openxmlformats.org/officeDocument/2006/relationships/image" Target="../media/image178.png"/><Relationship Id="rId16" Type="http://schemas.openxmlformats.org/officeDocument/2006/relationships/image" Target="../media/image179.png"/><Relationship Id="rId17" Type="http://schemas.openxmlformats.org/officeDocument/2006/relationships/image" Target="../media/image180.png"/><Relationship Id="rId18" Type="http://schemas.openxmlformats.org/officeDocument/2006/relationships/image" Target="../media/image181.png"/><Relationship Id="rId19" Type="http://schemas.openxmlformats.org/officeDocument/2006/relationships/image" Target="../media/image182.png"/><Relationship Id="rId20" Type="http://schemas.openxmlformats.org/officeDocument/2006/relationships/image" Target="../media/image183.png"/><Relationship Id="rId21" Type="http://schemas.openxmlformats.org/officeDocument/2006/relationships/image" Target="../media/image184.png"/><Relationship Id="rId22" Type="http://schemas.openxmlformats.org/officeDocument/2006/relationships/image" Target="../media/image185.png"/><Relationship Id="rId23" Type="http://schemas.openxmlformats.org/officeDocument/2006/relationships/image" Target="../media/image186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7.png"/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5" Type="http://schemas.openxmlformats.org/officeDocument/2006/relationships/image" Target="../media/image190.png"/><Relationship Id="rId6" Type="http://schemas.openxmlformats.org/officeDocument/2006/relationships/image" Target="../media/image191.png"/><Relationship Id="rId7" Type="http://schemas.openxmlformats.org/officeDocument/2006/relationships/image" Target="../media/image192.png"/><Relationship Id="rId8" Type="http://schemas.openxmlformats.org/officeDocument/2006/relationships/image" Target="../media/image193.png"/><Relationship Id="rId9" Type="http://schemas.openxmlformats.org/officeDocument/2006/relationships/image" Target="../media/image194.png"/><Relationship Id="rId10" Type="http://schemas.openxmlformats.org/officeDocument/2006/relationships/image" Target="../media/image195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1040" y="0"/>
            <a:ext cx="8442960" cy="5143500"/>
            <a:chOff x="701040" y="0"/>
            <a:chExt cx="844296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123" y="0"/>
              <a:ext cx="8326876" cy="5143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1040" y="952500"/>
              <a:ext cx="6701028" cy="22783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30951" y="3163823"/>
              <a:ext cx="3582924" cy="5227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12123" y="3195828"/>
              <a:ext cx="338327" cy="4693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87140" y="3500627"/>
              <a:ext cx="711708" cy="4663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5384" y="3500627"/>
              <a:ext cx="345948" cy="4663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77868" y="3500627"/>
              <a:ext cx="4671060" cy="4663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78224" y="3720083"/>
              <a:ext cx="4916424" cy="4663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11295" y="3939539"/>
              <a:ext cx="3191255" cy="4663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64807" y="3939539"/>
              <a:ext cx="748284" cy="46634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29628" y="3939539"/>
              <a:ext cx="2065020" cy="4663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03904" y="4158996"/>
              <a:ext cx="547115" cy="4663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67555" y="4158996"/>
              <a:ext cx="2827020" cy="4663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11111" y="4158996"/>
              <a:ext cx="1822703" cy="46634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150351" y="4158996"/>
              <a:ext cx="845820" cy="4663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06824" y="4378452"/>
              <a:ext cx="1610868" cy="4663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34228" y="4378452"/>
              <a:ext cx="1190244" cy="46634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541007" y="4378452"/>
              <a:ext cx="2356104" cy="4663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3647" y="4378452"/>
              <a:ext cx="385572" cy="46634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26151" y="4597908"/>
              <a:ext cx="3970020" cy="4663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496813" y="3306952"/>
              <a:ext cx="3300730" cy="18935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60394" y="3617848"/>
              <a:ext cx="5137150" cy="127441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071778" y="4754067"/>
            <a:ext cx="191897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Москва, сентябрь</a:t>
            </a:r>
            <a:r>
              <a:rPr dirty="0" sz="1500" spc="-8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2020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8010" y="356593"/>
            <a:ext cx="3902965" cy="30939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06692" y="1059561"/>
            <a:ext cx="8497570" cy="1748789"/>
          </a:xfrm>
          <a:custGeom>
            <a:avLst/>
            <a:gdLst/>
            <a:ahLst/>
            <a:cxnLst/>
            <a:rect l="l" t="t" r="r" b="b"/>
            <a:pathLst>
              <a:path w="8497570" h="1748789">
                <a:moveTo>
                  <a:pt x="105930" y="0"/>
                </a:moveTo>
                <a:lnTo>
                  <a:pt x="8496947" y="0"/>
                </a:lnTo>
                <a:lnTo>
                  <a:pt x="8496947" y="1642364"/>
                </a:lnTo>
                <a:lnTo>
                  <a:pt x="8488631" y="1683559"/>
                </a:lnTo>
                <a:lnTo>
                  <a:pt x="8465943" y="1717230"/>
                </a:lnTo>
                <a:lnTo>
                  <a:pt x="8432278" y="1739947"/>
                </a:lnTo>
                <a:lnTo>
                  <a:pt x="8391029" y="1748282"/>
                </a:lnTo>
                <a:lnTo>
                  <a:pt x="0" y="1748282"/>
                </a:lnTo>
                <a:lnTo>
                  <a:pt x="0" y="105917"/>
                </a:lnTo>
                <a:lnTo>
                  <a:pt x="8323" y="64722"/>
                </a:lnTo>
                <a:lnTo>
                  <a:pt x="31024" y="31051"/>
                </a:lnTo>
                <a:lnTo>
                  <a:pt x="64695" y="8334"/>
                </a:lnTo>
                <a:lnTo>
                  <a:pt x="105930" y="0"/>
                </a:lnTo>
                <a:close/>
              </a:path>
            </a:pathLst>
          </a:custGeom>
          <a:ln w="19050">
            <a:solidFill>
              <a:srgbClr val="C94E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6458" y="1083055"/>
            <a:ext cx="7637780" cy="1644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55"/>
              </a:lnSpc>
              <a:spcBef>
                <a:spcPts val="100"/>
              </a:spcBef>
            </a:pPr>
            <a:r>
              <a:rPr dirty="0" sz="1800" b="1">
                <a:latin typeface="Calibri"/>
                <a:cs typeface="Calibri"/>
              </a:rPr>
              <a:t>Новая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редакция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55"/>
              </a:lnSpc>
            </a:pPr>
            <a:r>
              <a:rPr dirty="0" sz="1800" b="1">
                <a:latin typeface="Calibri"/>
                <a:cs typeface="Calibri"/>
              </a:rPr>
              <a:t>Новая </a:t>
            </a:r>
            <a:r>
              <a:rPr dirty="0" sz="1800" spc="-5" b="1">
                <a:latin typeface="Calibri"/>
                <a:cs typeface="Calibri"/>
              </a:rPr>
              <a:t>статья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12.1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3. В </a:t>
            </a:r>
            <a:r>
              <a:rPr dirty="0" sz="1800" spc="-10">
                <a:latin typeface="Calibri"/>
                <a:cs typeface="Calibri"/>
              </a:rPr>
              <a:t>разработке </a:t>
            </a:r>
            <a:r>
              <a:rPr dirty="0" sz="1800" b="1">
                <a:solidFill>
                  <a:srgbClr val="A30000"/>
                </a:solidFill>
                <a:latin typeface="Calibri"/>
                <a:cs typeface="Calibri"/>
              </a:rPr>
              <a:t>рабочих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программ </a:t>
            </a:r>
            <a:r>
              <a:rPr dirty="0" sz="1800" b="1">
                <a:solidFill>
                  <a:srgbClr val="A30000"/>
                </a:solidFill>
                <a:latin typeface="Calibri"/>
                <a:cs typeface="Calibri"/>
              </a:rPr>
              <a:t>воспитания и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календарных</a:t>
            </a:r>
            <a:r>
              <a:rPr dirty="0" sz="1800" spc="-20" b="1">
                <a:solidFill>
                  <a:srgbClr val="A300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планов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воспитательной работы </a:t>
            </a:r>
            <a:r>
              <a:rPr dirty="0" sz="1800" spc="-5">
                <a:latin typeface="Calibri"/>
                <a:cs typeface="Calibri"/>
              </a:rPr>
              <a:t>имеют </a:t>
            </a:r>
            <a:r>
              <a:rPr dirty="0" sz="1800">
                <a:latin typeface="Calibri"/>
                <a:cs typeface="Calibri"/>
              </a:rPr>
              <a:t>право </a:t>
            </a:r>
            <a:r>
              <a:rPr dirty="0" sz="1800" spc="-5">
                <a:latin typeface="Calibri"/>
                <a:cs typeface="Calibri"/>
              </a:rPr>
              <a:t>принимать участие указанные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5">
                <a:latin typeface="Calibri"/>
                <a:cs typeface="Calibri"/>
              </a:rPr>
              <a:t>части </a:t>
            </a:r>
            <a:r>
              <a:rPr dirty="0" sz="1800">
                <a:latin typeface="Calibri"/>
                <a:cs typeface="Calibri"/>
              </a:rPr>
              <a:t>6  </a:t>
            </a:r>
            <a:r>
              <a:rPr dirty="0" sz="1800" spc="-10">
                <a:latin typeface="Calibri"/>
                <a:cs typeface="Calibri"/>
              </a:rPr>
              <a:t>статьи </a:t>
            </a:r>
            <a:r>
              <a:rPr dirty="0" sz="1800">
                <a:latin typeface="Calibri"/>
                <a:cs typeface="Calibri"/>
              </a:rPr>
              <a:t>26 </a:t>
            </a:r>
            <a:r>
              <a:rPr dirty="0" sz="1800" spc="-10">
                <a:latin typeface="Calibri"/>
                <a:cs typeface="Calibri"/>
              </a:rPr>
              <a:t>настоящего </a:t>
            </a:r>
            <a:r>
              <a:rPr dirty="0" sz="1800" spc="-5">
                <a:latin typeface="Calibri"/>
                <a:cs typeface="Calibri"/>
              </a:rPr>
              <a:t>Федерального </a:t>
            </a:r>
            <a:r>
              <a:rPr dirty="0" sz="1800" spc="-10">
                <a:latin typeface="Calibri"/>
                <a:cs typeface="Calibri"/>
              </a:rPr>
              <a:t>закона советы обучающихся, советы  родителей, представительные </a:t>
            </a:r>
            <a:r>
              <a:rPr dirty="0" sz="1800" spc="-5">
                <a:latin typeface="Calibri"/>
                <a:cs typeface="Calibri"/>
              </a:rPr>
              <a:t>органы </a:t>
            </a:r>
            <a:r>
              <a:rPr dirty="0" sz="1800" spc="-10">
                <a:latin typeface="Calibri"/>
                <a:cs typeface="Calibri"/>
              </a:rPr>
              <a:t>обучающихся </a:t>
            </a:r>
            <a:r>
              <a:rPr dirty="0" sz="1800" spc="-5">
                <a:latin typeface="Calibri"/>
                <a:cs typeface="Calibri"/>
              </a:rPr>
              <a:t>(при </a:t>
            </a:r>
            <a:r>
              <a:rPr dirty="0" sz="1800">
                <a:latin typeface="Calibri"/>
                <a:cs typeface="Calibri"/>
              </a:rPr>
              <a:t>их</a:t>
            </a:r>
            <a:r>
              <a:rPr dirty="0" sz="1800" spc="5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наличии)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8010" y="356593"/>
            <a:ext cx="3902965" cy="30939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23532" y="1287652"/>
            <a:ext cx="8497570" cy="1235075"/>
          </a:xfrm>
          <a:custGeom>
            <a:avLst/>
            <a:gdLst/>
            <a:ahLst/>
            <a:cxnLst/>
            <a:rect l="l" t="t" r="r" b="b"/>
            <a:pathLst>
              <a:path w="8497570" h="1235075">
                <a:moveTo>
                  <a:pt x="74828" y="0"/>
                </a:moveTo>
                <a:lnTo>
                  <a:pt x="8496998" y="0"/>
                </a:lnTo>
                <a:lnTo>
                  <a:pt x="8496998" y="1160272"/>
                </a:lnTo>
                <a:lnTo>
                  <a:pt x="8491112" y="1189372"/>
                </a:lnTo>
                <a:lnTo>
                  <a:pt x="8475059" y="1213151"/>
                </a:lnTo>
                <a:lnTo>
                  <a:pt x="8451242" y="1229191"/>
                </a:lnTo>
                <a:lnTo>
                  <a:pt x="8422068" y="1235075"/>
                </a:lnTo>
                <a:lnTo>
                  <a:pt x="0" y="1235075"/>
                </a:lnTo>
                <a:lnTo>
                  <a:pt x="0" y="74802"/>
                </a:lnTo>
                <a:lnTo>
                  <a:pt x="5880" y="45648"/>
                </a:lnTo>
                <a:lnTo>
                  <a:pt x="21917" y="21875"/>
                </a:lnTo>
                <a:lnTo>
                  <a:pt x="45702" y="5865"/>
                </a:lnTo>
                <a:lnTo>
                  <a:pt x="74828" y="0"/>
                </a:lnTo>
                <a:close/>
              </a:path>
            </a:pathLst>
          </a:custGeom>
          <a:ln w="19050">
            <a:solidFill>
              <a:srgbClr val="C94E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24383" y="1297051"/>
            <a:ext cx="8209915" cy="11544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2280"/>
              </a:lnSpc>
              <a:spcBef>
                <a:spcPts val="105"/>
              </a:spcBef>
            </a:pPr>
            <a:r>
              <a:rPr dirty="0" sz="2000" spc="-5">
                <a:latin typeface="Calibri"/>
                <a:cs typeface="Calibri"/>
              </a:rPr>
              <a:t>Образовательные </a:t>
            </a:r>
            <a:r>
              <a:rPr dirty="0" sz="2000">
                <a:latin typeface="Calibri"/>
                <a:cs typeface="Calibri"/>
              </a:rPr>
              <a:t>программы </a:t>
            </a:r>
            <a:r>
              <a:rPr dirty="0" sz="2000" spc="-15" b="1">
                <a:solidFill>
                  <a:srgbClr val="A30000"/>
                </a:solidFill>
                <a:latin typeface="Calibri"/>
                <a:cs typeface="Calibri"/>
              </a:rPr>
              <a:t>подлежат </a:t>
            </a:r>
            <a:r>
              <a:rPr dirty="0" sz="2000" spc="-5" b="1">
                <a:solidFill>
                  <a:srgbClr val="A30000"/>
                </a:solidFill>
                <a:latin typeface="Calibri"/>
                <a:cs typeface="Calibri"/>
              </a:rPr>
              <a:t>приведению </a:t>
            </a:r>
            <a:r>
              <a:rPr dirty="0" sz="2000" b="1">
                <a:solidFill>
                  <a:srgbClr val="A30000"/>
                </a:solidFill>
                <a:latin typeface="Calibri"/>
                <a:cs typeface="Calibri"/>
              </a:rPr>
              <a:t>в </a:t>
            </a:r>
            <a:r>
              <a:rPr dirty="0" sz="2000" spc="-5" b="1">
                <a:solidFill>
                  <a:srgbClr val="A30000"/>
                </a:solidFill>
                <a:latin typeface="Calibri"/>
                <a:cs typeface="Calibri"/>
              </a:rPr>
              <a:t>соответствие</a:t>
            </a:r>
            <a:r>
              <a:rPr dirty="0" sz="2000" spc="-125" b="1">
                <a:solidFill>
                  <a:srgbClr val="A30000"/>
                </a:solidFill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с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160"/>
              </a:lnSpc>
            </a:pPr>
            <a:r>
              <a:rPr dirty="0" sz="2000" spc="-10">
                <a:latin typeface="Calibri"/>
                <a:cs typeface="Calibri"/>
              </a:rPr>
              <a:t>положениями Федерального </a:t>
            </a:r>
            <a:r>
              <a:rPr dirty="0" sz="2000" spc="-5">
                <a:latin typeface="Calibri"/>
                <a:cs typeface="Calibri"/>
              </a:rPr>
              <a:t>закона </a:t>
            </a:r>
            <a:r>
              <a:rPr dirty="0" sz="2000" spc="-10">
                <a:latin typeface="Calibri"/>
                <a:cs typeface="Calibri"/>
              </a:rPr>
              <a:t>от </a:t>
            </a:r>
            <a:r>
              <a:rPr dirty="0" sz="2000">
                <a:latin typeface="Calibri"/>
                <a:cs typeface="Calibri"/>
              </a:rPr>
              <a:t>29 </a:t>
            </a:r>
            <a:r>
              <a:rPr dirty="0" sz="2000" spc="-10">
                <a:latin typeface="Calibri"/>
                <a:cs typeface="Calibri"/>
              </a:rPr>
              <a:t>декабря </a:t>
            </a:r>
            <a:r>
              <a:rPr dirty="0" sz="2000">
                <a:latin typeface="Calibri"/>
                <a:cs typeface="Calibri"/>
              </a:rPr>
              <a:t>2012 </a:t>
            </a:r>
            <a:r>
              <a:rPr dirty="0" sz="2000" spc="-25">
                <a:latin typeface="Calibri"/>
                <a:cs typeface="Calibri"/>
              </a:rPr>
              <a:t>года </a:t>
            </a:r>
            <a:r>
              <a:rPr dirty="0" sz="2000">
                <a:latin typeface="Calibri"/>
                <a:cs typeface="Calibri"/>
              </a:rPr>
              <a:t>№ </a:t>
            </a:r>
            <a:r>
              <a:rPr dirty="0" sz="2000" spc="-5">
                <a:latin typeface="Calibri"/>
                <a:cs typeface="Calibri"/>
              </a:rPr>
              <a:t>273-ФЗ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"Об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160"/>
              </a:lnSpc>
            </a:pPr>
            <a:r>
              <a:rPr dirty="0" sz="2000" spc="-5">
                <a:latin typeface="Calibri"/>
                <a:cs typeface="Calibri"/>
              </a:rPr>
              <a:t>образовании </a:t>
            </a:r>
            <a:r>
              <a:rPr dirty="0" sz="2000">
                <a:latin typeface="Calibri"/>
                <a:cs typeface="Calibri"/>
              </a:rPr>
              <a:t>в </a:t>
            </a:r>
            <a:r>
              <a:rPr dirty="0" sz="2000" spc="-10">
                <a:latin typeface="Calibri"/>
                <a:cs typeface="Calibri"/>
              </a:rPr>
              <a:t>Российской Федерации" </a:t>
            </a:r>
            <a:r>
              <a:rPr dirty="0" sz="2000">
                <a:latin typeface="Calibri"/>
                <a:cs typeface="Calibri"/>
              </a:rPr>
              <a:t>(в </a:t>
            </a:r>
            <a:r>
              <a:rPr dirty="0" sz="2000" spc="-5">
                <a:latin typeface="Calibri"/>
                <a:cs typeface="Calibri"/>
              </a:rPr>
              <a:t>редакции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настоящего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280"/>
              </a:lnSpc>
            </a:pPr>
            <a:r>
              <a:rPr dirty="0" sz="2000" spc="-10">
                <a:latin typeface="Calibri"/>
                <a:cs typeface="Calibri"/>
              </a:rPr>
              <a:t>Федерального </a:t>
            </a:r>
            <a:r>
              <a:rPr dirty="0" sz="2000" spc="-5">
                <a:latin typeface="Calibri"/>
                <a:cs typeface="Calibri"/>
              </a:rPr>
              <a:t>закона) </a:t>
            </a:r>
            <a:r>
              <a:rPr dirty="0" sz="2000">
                <a:latin typeface="Calibri"/>
                <a:cs typeface="Calibri"/>
              </a:rPr>
              <a:t>не </a:t>
            </a:r>
            <a:r>
              <a:rPr dirty="0" sz="2000" spc="-5">
                <a:latin typeface="Calibri"/>
                <a:cs typeface="Calibri"/>
              </a:rPr>
              <a:t>позднее </a:t>
            </a:r>
            <a:r>
              <a:rPr dirty="0" sz="2000">
                <a:latin typeface="Calibri"/>
                <a:cs typeface="Calibri"/>
              </a:rPr>
              <a:t>1 </a:t>
            </a:r>
            <a:r>
              <a:rPr dirty="0" sz="2000" spc="-5">
                <a:latin typeface="Calibri"/>
                <a:cs typeface="Calibri"/>
              </a:rPr>
              <a:t>сентября </a:t>
            </a:r>
            <a:r>
              <a:rPr dirty="0" sz="2000">
                <a:latin typeface="Calibri"/>
                <a:cs typeface="Calibri"/>
              </a:rPr>
              <a:t>2021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года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853" y="1066800"/>
            <a:ext cx="2952115" cy="3492500"/>
          </a:xfrm>
          <a:custGeom>
            <a:avLst/>
            <a:gdLst/>
            <a:ahLst/>
            <a:cxnLst/>
            <a:rect l="l" t="t" r="r" b="b"/>
            <a:pathLst>
              <a:path w="2952115" h="3492500">
                <a:moveTo>
                  <a:pt x="219862" y="0"/>
                </a:moveTo>
                <a:lnTo>
                  <a:pt x="2951975" y="0"/>
                </a:lnTo>
                <a:lnTo>
                  <a:pt x="2951975" y="3272129"/>
                </a:lnTo>
                <a:lnTo>
                  <a:pt x="2947508" y="3316443"/>
                </a:lnTo>
                <a:lnTo>
                  <a:pt x="2934699" y="3357716"/>
                </a:lnTo>
                <a:lnTo>
                  <a:pt x="2914430" y="3395065"/>
                </a:lnTo>
                <a:lnTo>
                  <a:pt x="2887586" y="3427606"/>
                </a:lnTo>
                <a:lnTo>
                  <a:pt x="2855050" y="3454454"/>
                </a:lnTo>
                <a:lnTo>
                  <a:pt x="2817708" y="3474726"/>
                </a:lnTo>
                <a:lnTo>
                  <a:pt x="2776442" y="3487537"/>
                </a:lnTo>
                <a:lnTo>
                  <a:pt x="2732138" y="3492004"/>
                </a:lnTo>
                <a:lnTo>
                  <a:pt x="0" y="3492004"/>
                </a:lnTo>
                <a:lnTo>
                  <a:pt x="0" y="219837"/>
                </a:lnTo>
                <a:lnTo>
                  <a:pt x="4466" y="175532"/>
                </a:lnTo>
                <a:lnTo>
                  <a:pt x="17276" y="134266"/>
                </a:lnTo>
                <a:lnTo>
                  <a:pt x="37546" y="96924"/>
                </a:lnTo>
                <a:lnTo>
                  <a:pt x="64392" y="64388"/>
                </a:lnTo>
                <a:lnTo>
                  <a:pt x="96930" y="37544"/>
                </a:lnTo>
                <a:lnTo>
                  <a:pt x="134277" y="17275"/>
                </a:lnTo>
                <a:lnTo>
                  <a:pt x="175549" y="4466"/>
                </a:lnTo>
                <a:lnTo>
                  <a:pt x="219862" y="0"/>
                </a:lnTo>
                <a:close/>
              </a:path>
            </a:pathLst>
          </a:custGeom>
          <a:ln w="19050">
            <a:solidFill>
              <a:srgbClr val="63B0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95122" y="1127836"/>
            <a:ext cx="2656205" cy="31229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951230">
              <a:lnSpc>
                <a:spcPts val="1825"/>
              </a:lnSpc>
              <a:spcBef>
                <a:spcPts val="95"/>
              </a:spcBef>
            </a:pPr>
            <a:r>
              <a:rPr dirty="0" u="heavy" sz="1600" spc="-40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60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Целевой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90000"/>
              </a:lnSpc>
              <a:spcBef>
                <a:spcPts val="100"/>
              </a:spcBef>
              <a:buAutoNum type="arabicPeriod"/>
              <a:tabLst>
                <a:tab pos="215900" algn="l"/>
              </a:tabLst>
            </a:pPr>
            <a:r>
              <a:rPr dirty="0" sz="1600" spc="-5" b="1">
                <a:latin typeface="Calibri"/>
                <a:cs typeface="Calibri"/>
              </a:rPr>
              <a:t>Пояснительная </a:t>
            </a:r>
            <a:r>
              <a:rPr dirty="0" sz="1600" spc="-10" b="1">
                <a:latin typeface="Calibri"/>
                <a:cs typeface="Calibri"/>
              </a:rPr>
              <a:t>записка:  </a:t>
            </a:r>
            <a:r>
              <a:rPr dirty="0" sz="1600" spc="-15" b="1">
                <a:latin typeface="Calibri"/>
                <a:cs typeface="Calibri"/>
              </a:rPr>
              <a:t>цели </a:t>
            </a:r>
            <a:r>
              <a:rPr dirty="0" sz="1600" spc="-5" b="1">
                <a:latin typeface="Calibri"/>
                <a:cs typeface="Calibri"/>
              </a:rPr>
              <a:t>и задачи программы;  принципы и </a:t>
            </a:r>
            <a:r>
              <a:rPr dirty="0" sz="1600" spc="-20" b="1">
                <a:latin typeface="Calibri"/>
                <a:cs typeface="Calibri"/>
              </a:rPr>
              <a:t>подходы </a:t>
            </a:r>
            <a:r>
              <a:rPr dirty="0" sz="1600" spc="-5" b="1">
                <a:latin typeface="Calibri"/>
                <a:cs typeface="Calibri"/>
              </a:rPr>
              <a:t>к  формированию программы;  значимые для разработки  </a:t>
            </a:r>
            <a:r>
              <a:rPr dirty="0" sz="1600" spc="-10" b="1">
                <a:latin typeface="Calibri"/>
                <a:cs typeface="Calibri"/>
              </a:rPr>
              <a:t>программы характеристики,  </a:t>
            </a:r>
            <a:r>
              <a:rPr dirty="0" sz="1600" spc="-5" b="1">
                <a:latin typeface="Calibri"/>
                <a:cs typeface="Calibri"/>
              </a:rPr>
              <a:t>в </a:t>
            </a:r>
            <a:r>
              <a:rPr dirty="0" sz="1600" spc="-10" b="1">
                <a:latin typeface="Calibri"/>
                <a:cs typeface="Calibri"/>
              </a:rPr>
              <a:t>том </a:t>
            </a:r>
            <a:r>
              <a:rPr dirty="0" sz="1600" spc="-5" b="1">
                <a:latin typeface="Calibri"/>
                <a:cs typeface="Calibri"/>
              </a:rPr>
              <a:t>числе </a:t>
            </a:r>
            <a:r>
              <a:rPr dirty="0" sz="1600" spc="-10" b="1">
                <a:latin typeface="Calibri"/>
                <a:cs typeface="Calibri"/>
              </a:rPr>
              <a:t>характеристики  </a:t>
            </a:r>
            <a:r>
              <a:rPr dirty="0" sz="1600" spc="-5" b="1">
                <a:latin typeface="Calibri"/>
                <a:cs typeface="Calibri"/>
              </a:rPr>
              <a:t>особенностей развития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15" b="1">
                <a:latin typeface="Calibri"/>
                <a:cs typeface="Calibri"/>
              </a:rPr>
              <a:t>детей</a:t>
            </a:r>
            <a:endParaRPr sz="1600">
              <a:latin typeface="Calibri"/>
              <a:cs typeface="Calibri"/>
            </a:endParaRPr>
          </a:p>
          <a:p>
            <a:pPr marL="215265" indent="-203200">
              <a:lnSpc>
                <a:spcPts val="1635"/>
              </a:lnSpc>
              <a:buAutoNum type="arabicPeriod"/>
              <a:tabLst>
                <a:tab pos="215900" algn="l"/>
              </a:tabLst>
            </a:pPr>
            <a:r>
              <a:rPr dirty="0" sz="1600" spc="-10" b="1">
                <a:latin typeface="Calibri"/>
                <a:cs typeface="Calibri"/>
              </a:rPr>
              <a:t>Планируемые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15" b="1">
                <a:latin typeface="Calibri"/>
                <a:cs typeface="Calibri"/>
              </a:rPr>
              <a:t>результаты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730"/>
              </a:lnSpc>
            </a:pPr>
            <a:r>
              <a:rPr dirty="0" sz="1600" spc="-5" b="1">
                <a:latin typeface="Calibri"/>
                <a:cs typeface="Calibri"/>
              </a:rPr>
              <a:t>освоения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программы</a:t>
            </a:r>
            <a:endParaRPr sz="1600">
              <a:latin typeface="Calibri"/>
              <a:cs typeface="Calibri"/>
            </a:endParaRPr>
          </a:p>
          <a:p>
            <a:pPr marL="12700" marR="36830">
              <a:lnSpc>
                <a:spcPts val="1730"/>
              </a:lnSpc>
              <a:spcBef>
                <a:spcPts val="120"/>
              </a:spcBef>
            </a:pPr>
            <a:r>
              <a:rPr dirty="0" sz="1600" spc="-10" b="1">
                <a:latin typeface="Calibri"/>
                <a:cs typeface="Calibri"/>
              </a:rPr>
              <a:t>(конкретизируют </a:t>
            </a:r>
            <a:r>
              <a:rPr dirty="0" sz="1600" spc="-5" b="1">
                <a:latin typeface="Calibri"/>
                <a:cs typeface="Calibri"/>
              </a:rPr>
              <a:t>требования  </a:t>
            </a:r>
            <a:r>
              <a:rPr dirty="0" sz="1600" spc="-20" b="1">
                <a:latin typeface="Calibri"/>
                <a:cs typeface="Calibri"/>
              </a:rPr>
              <a:t>ФГОС </a:t>
            </a:r>
            <a:r>
              <a:rPr dirty="0" sz="1600" spc="-30" b="1">
                <a:latin typeface="Calibri"/>
                <a:cs typeface="Calibri"/>
              </a:rPr>
              <a:t>ДО </a:t>
            </a:r>
            <a:r>
              <a:rPr dirty="0" sz="1600" spc="-5" b="1">
                <a:latin typeface="Calibri"/>
                <a:cs typeface="Calibri"/>
              </a:rPr>
              <a:t>к</a:t>
            </a:r>
            <a:r>
              <a:rPr dirty="0" sz="1600" spc="8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целевым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700"/>
              </a:lnSpc>
            </a:pPr>
            <a:r>
              <a:rPr dirty="0" sz="1600" spc="-5" b="1">
                <a:latin typeface="Calibri"/>
                <a:cs typeface="Calibri"/>
              </a:rPr>
              <a:t>ориентирам)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12286" y="1059688"/>
            <a:ext cx="3492500" cy="3492500"/>
          </a:xfrm>
          <a:custGeom>
            <a:avLst/>
            <a:gdLst/>
            <a:ahLst/>
            <a:cxnLst/>
            <a:rect l="l" t="t" r="r" b="b"/>
            <a:pathLst>
              <a:path w="3492500" h="3492500">
                <a:moveTo>
                  <a:pt x="219710" y="0"/>
                </a:moveTo>
                <a:lnTo>
                  <a:pt x="3491991" y="0"/>
                </a:lnTo>
                <a:lnTo>
                  <a:pt x="3491991" y="3272180"/>
                </a:lnTo>
                <a:lnTo>
                  <a:pt x="3487525" y="3316475"/>
                </a:lnTo>
                <a:lnTo>
                  <a:pt x="3474716" y="3357731"/>
                </a:lnTo>
                <a:lnTo>
                  <a:pt x="3454447" y="3395065"/>
                </a:lnTo>
                <a:lnTo>
                  <a:pt x="3427603" y="3427593"/>
                </a:lnTo>
                <a:lnTo>
                  <a:pt x="3395067" y="3454431"/>
                </a:lnTo>
                <a:lnTo>
                  <a:pt x="3357725" y="3474694"/>
                </a:lnTo>
                <a:lnTo>
                  <a:pt x="3316459" y="3487501"/>
                </a:lnTo>
                <a:lnTo>
                  <a:pt x="3272155" y="3491966"/>
                </a:lnTo>
                <a:lnTo>
                  <a:pt x="0" y="3491966"/>
                </a:lnTo>
                <a:lnTo>
                  <a:pt x="0" y="219710"/>
                </a:lnTo>
                <a:lnTo>
                  <a:pt x="4466" y="175447"/>
                </a:lnTo>
                <a:lnTo>
                  <a:pt x="17273" y="134213"/>
                </a:lnTo>
                <a:lnTo>
                  <a:pt x="37538" y="96893"/>
                </a:lnTo>
                <a:lnTo>
                  <a:pt x="64373" y="64373"/>
                </a:lnTo>
                <a:lnTo>
                  <a:pt x="96893" y="37538"/>
                </a:lnTo>
                <a:lnTo>
                  <a:pt x="134213" y="17273"/>
                </a:lnTo>
                <a:lnTo>
                  <a:pt x="175447" y="4466"/>
                </a:lnTo>
                <a:lnTo>
                  <a:pt x="219710" y="0"/>
                </a:lnTo>
                <a:close/>
              </a:path>
            </a:pathLst>
          </a:custGeom>
          <a:ln w="19050">
            <a:solidFill>
              <a:srgbClr val="C94E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455923" y="1120902"/>
            <a:ext cx="2997200" cy="3342004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algn="ctr" marL="411480" marR="194945" indent="-3175">
              <a:lnSpc>
                <a:spcPct val="90000"/>
              </a:lnSpc>
              <a:spcBef>
                <a:spcPts val="285"/>
              </a:spcBef>
            </a:pPr>
            <a:r>
              <a:rPr dirty="0" u="heavy" sz="1600" spc="-4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60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Содержательный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(общее  </a:t>
            </a:r>
            <a:r>
              <a:rPr dirty="0" sz="1600" spc="-15" b="1">
                <a:latin typeface="Calibri"/>
                <a:cs typeface="Calibri"/>
              </a:rPr>
              <a:t>содержание </a:t>
            </a:r>
            <a:r>
              <a:rPr dirty="0" sz="1600" spc="-5" b="1">
                <a:latin typeface="Calibri"/>
                <a:cs typeface="Calibri"/>
              </a:rPr>
              <a:t>программы,  </a:t>
            </a:r>
            <a:r>
              <a:rPr dirty="0" sz="1600" spc="-10" b="1">
                <a:latin typeface="Calibri"/>
                <a:cs typeface="Calibri"/>
              </a:rPr>
              <a:t>обеспечивающее </a:t>
            </a:r>
            <a:r>
              <a:rPr dirty="0" sz="1600" spc="-5" b="1">
                <a:latin typeface="Calibri"/>
                <a:cs typeface="Calibri"/>
              </a:rPr>
              <a:t>решение  </a:t>
            </a:r>
            <a:r>
              <a:rPr dirty="0" sz="1600" spc="-10" b="1">
                <a:latin typeface="Calibri"/>
                <a:cs typeface="Calibri"/>
              </a:rPr>
              <a:t>воспитательных</a:t>
            </a:r>
            <a:r>
              <a:rPr dirty="0" sz="1600" spc="-3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задач)</a:t>
            </a:r>
            <a:endParaRPr sz="1600">
              <a:latin typeface="Calibri"/>
              <a:cs typeface="Calibri"/>
            </a:endParaRPr>
          </a:p>
          <a:p>
            <a:pPr marL="12700" marR="143510">
              <a:lnSpc>
                <a:spcPts val="1730"/>
              </a:lnSpc>
              <a:spcBef>
                <a:spcPts val="25"/>
              </a:spcBef>
            </a:pPr>
            <a:r>
              <a:rPr dirty="0" sz="1600" spc="-5" b="1">
                <a:latin typeface="Calibri"/>
                <a:cs typeface="Calibri"/>
              </a:rPr>
              <a:t>а) описание </a:t>
            </a:r>
            <a:r>
              <a:rPr dirty="0" sz="1600" spc="-10" b="1">
                <a:latin typeface="Calibri"/>
                <a:cs typeface="Calibri"/>
              </a:rPr>
              <a:t>воспитательной  деятельности </a:t>
            </a:r>
            <a:r>
              <a:rPr dirty="0" sz="1600" spc="-5" b="1">
                <a:latin typeface="Calibri"/>
                <a:cs typeface="Calibri"/>
              </a:rPr>
              <a:t>в интеграции с  </a:t>
            </a:r>
            <a:r>
              <a:rPr dirty="0" sz="1600" spc="-15" b="1">
                <a:latin typeface="Calibri"/>
                <a:cs typeface="Calibri"/>
              </a:rPr>
              <a:t>содержанием </a:t>
            </a:r>
            <a:r>
              <a:rPr dirty="0" sz="1600" spc="-5" b="1">
                <a:latin typeface="Calibri"/>
                <a:cs typeface="Calibri"/>
              </a:rPr>
              <a:t>образовательных  </a:t>
            </a:r>
            <a:r>
              <a:rPr dirty="0" sz="1600" spc="-10" b="1">
                <a:latin typeface="Calibri"/>
                <a:cs typeface="Calibri"/>
              </a:rPr>
              <a:t>областей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600"/>
              </a:lnSpc>
            </a:pPr>
            <a:r>
              <a:rPr dirty="0" sz="1600" spc="-5" b="1">
                <a:latin typeface="Calibri"/>
                <a:cs typeface="Calibri"/>
              </a:rPr>
              <a:t>б) описание вариативных</a:t>
            </a:r>
            <a:r>
              <a:rPr dirty="0" sz="1600" spc="-2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форм,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ts val="1730"/>
              </a:lnSpc>
              <a:spcBef>
                <a:spcPts val="120"/>
              </a:spcBef>
            </a:pPr>
            <a:r>
              <a:rPr dirty="0" sz="1600" spc="-5" b="1">
                <a:latin typeface="Calibri"/>
                <a:cs typeface="Calibri"/>
              </a:rPr>
              <a:t>способов, </a:t>
            </a:r>
            <a:r>
              <a:rPr dirty="0" sz="1600" spc="-15" b="1">
                <a:latin typeface="Calibri"/>
                <a:cs typeface="Calibri"/>
              </a:rPr>
              <a:t>методов </a:t>
            </a:r>
            <a:r>
              <a:rPr dirty="0" sz="1600" spc="-5" b="1">
                <a:latin typeface="Calibri"/>
                <a:cs typeface="Calibri"/>
              </a:rPr>
              <a:t>и </a:t>
            </a:r>
            <a:r>
              <a:rPr dirty="0" sz="1600" spc="-10" b="1">
                <a:latin typeface="Calibri"/>
                <a:cs typeface="Calibri"/>
              </a:rPr>
              <a:t>средств  </a:t>
            </a:r>
            <a:r>
              <a:rPr dirty="0" sz="1600" spc="-5" b="1">
                <a:latin typeface="Calibri"/>
                <a:cs typeface="Calibri"/>
              </a:rPr>
              <a:t>реализации Программы с учетом  возрастных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особенностей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605"/>
              </a:lnSpc>
            </a:pPr>
            <a:r>
              <a:rPr dirty="0" sz="1600" spc="-5" b="1">
                <a:latin typeface="Calibri"/>
                <a:cs typeface="Calibri"/>
              </a:rPr>
              <a:t>в) особенности</a:t>
            </a:r>
            <a:r>
              <a:rPr dirty="0" sz="1600" spc="-10" b="1">
                <a:latin typeface="Calibri"/>
                <a:cs typeface="Calibri"/>
              </a:rPr>
              <a:t> взаимодействия</a:t>
            </a:r>
            <a:endParaRPr sz="1600">
              <a:latin typeface="Calibri"/>
              <a:cs typeface="Calibri"/>
            </a:endParaRPr>
          </a:p>
          <a:p>
            <a:pPr marL="12700" marR="328295">
              <a:lnSpc>
                <a:spcPts val="1730"/>
              </a:lnSpc>
              <a:spcBef>
                <a:spcPts val="120"/>
              </a:spcBef>
            </a:pPr>
            <a:r>
              <a:rPr dirty="0" sz="1600" spc="-10" b="1">
                <a:latin typeface="Calibri"/>
                <a:cs typeface="Calibri"/>
              </a:rPr>
              <a:t>педагогического коллектива </a:t>
            </a:r>
            <a:r>
              <a:rPr dirty="0" sz="1600" spc="-5" b="1">
                <a:latin typeface="Calibri"/>
                <a:cs typeface="Calibri"/>
              </a:rPr>
              <a:t>с  </a:t>
            </a:r>
            <a:r>
              <a:rPr dirty="0" sz="1600" spc="-10" b="1">
                <a:latin typeface="Calibri"/>
                <a:cs typeface="Calibri"/>
              </a:rPr>
              <a:t>семьями</a:t>
            </a:r>
            <a:r>
              <a:rPr dirty="0" sz="1600" spc="-5" b="1">
                <a:latin typeface="Calibri"/>
                <a:cs typeface="Calibri"/>
              </a:rPr>
              <a:t> воспитанников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76288" y="1066800"/>
            <a:ext cx="2016125" cy="3492500"/>
          </a:xfrm>
          <a:custGeom>
            <a:avLst/>
            <a:gdLst/>
            <a:ahLst/>
            <a:cxnLst/>
            <a:rect l="l" t="t" r="r" b="b"/>
            <a:pathLst>
              <a:path w="2016125" h="3492500">
                <a:moveTo>
                  <a:pt x="205358" y="0"/>
                </a:moveTo>
                <a:lnTo>
                  <a:pt x="2016125" y="0"/>
                </a:lnTo>
                <a:lnTo>
                  <a:pt x="2016125" y="3286594"/>
                </a:lnTo>
                <a:lnTo>
                  <a:pt x="2010700" y="3333694"/>
                </a:lnTo>
                <a:lnTo>
                  <a:pt x="1995248" y="3376930"/>
                </a:lnTo>
                <a:lnTo>
                  <a:pt x="1970998" y="3415070"/>
                </a:lnTo>
                <a:lnTo>
                  <a:pt x="1939181" y="3446879"/>
                </a:lnTo>
                <a:lnTo>
                  <a:pt x="1901028" y="3471127"/>
                </a:lnTo>
                <a:lnTo>
                  <a:pt x="1857771" y="3486579"/>
                </a:lnTo>
                <a:lnTo>
                  <a:pt x="1810638" y="3492004"/>
                </a:lnTo>
                <a:lnTo>
                  <a:pt x="0" y="3492004"/>
                </a:lnTo>
                <a:lnTo>
                  <a:pt x="0" y="205359"/>
                </a:lnTo>
                <a:lnTo>
                  <a:pt x="5423" y="158273"/>
                </a:lnTo>
                <a:lnTo>
                  <a:pt x="20873" y="115049"/>
                </a:lnTo>
                <a:lnTo>
                  <a:pt x="45116" y="76919"/>
                </a:lnTo>
                <a:lnTo>
                  <a:pt x="76919" y="45116"/>
                </a:lnTo>
                <a:lnTo>
                  <a:pt x="115049" y="20873"/>
                </a:lnTo>
                <a:lnTo>
                  <a:pt x="158273" y="5423"/>
                </a:lnTo>
                <a:lnTo>
                  <a:pt x="205358" y="0"/>
                </a:lnTo>
                <a:close/>
              </a:path>
            </a:pathLst>
          </a:custGeom>
          <a:ln w="19050">
            <a:solidFill>
              <a:srgbClr val="0033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016242" y="1123645"/>
            <a:ext cx="1702435" cy="2464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4450">
              <a:lnSpc>
                <a:spcPts val="1825"/>
              </a:lnSpc>
              <a:spcBef>
                <a:spcPts val="95"/>
              </a:spcBef>
            </a:pPr>
            <a:r>
              <a:rPr dirty="0" u="heavy" sz="1600" spc="-4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600" spc="-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Организационный</a:t>
            </a:r>
            <a:endParaRPr sz="1600">
              <a:latin typeface="Calibri"/>
              <a:cs typeface="Calibri"/>
            </a:endParaRPr>
          </a:p>
          <a:p>
            <a:pPr marL="12700" marR="166370">
              <a:lnSpc>
                <a:spcPts val="1730"/>
              </a:lnSpc>
              <a:spcBef>
                <a:spcPts val="120"/>
              </a:spcBef>
            </a:pPr>
            <a:r>
              <a:rPr dirty="0" sz="1600" spc="-455">
                <a:solidFill>
                  <a:srgbClr val="990000"/>
                </a:solidFill>
                <a:latin typeface="Wingdings"/>
                <a:cs typeface="Wingdings"/>
              </a:rPr>
              <a:t></a:t>
            </a:r>
            <a:r>
              <a:rPr dirty="0" sz="1600" spc="-5" b="1">
                <a:latin typeface="Calibri"/>
                <a:cs typeface="Calibri"/>
              </a:rPr>
              <a:t>о</a:t>
            </a:r>
            <a:r>
              <a:rPr dirty="0" sz="1600" spc="-10" b="1">
                <a:latin typeface="Calibri"/>
                <a:cs typeface="Calibri"/>
              </a:rPr>
              <a:t>бе</a:t>
            </a:r>
            <a:r>
              <a:rPr dirty="0" sz="1600" b="1">
                <a:latin typeface="Calibri"/>
                <a:cs typeface="Calibri"/>
              </a:rPr>
              <a:t>с</a:t>
            </a:r>
            <a:r>
              <a:rPr dirty="0" sz="1600" spc="-10" b="1">
                <a:latin typeface="Calibri"/>
                <a:cs typeface="Calibri"/>
              </a:rPr>
              <a:t>пече</a:t>
            </a:r>
            <a:r>
              <a:rPr dirty="0" sz="1600" b="1">
                <a:latin typeface="Calibri"/>
                <a:cs typeface="Calibri"/>
              </a:rPr>
              <a:t>н</a:t>
            </a:r>
            <a:r>
              <a:rPr dirty="0" sz="1600" spc="-5" b="1">
                <a:latin typeface="Calibri"/>
                <a:cs typeface="Calibri"/>
              </a:rPr>
              <a:t>ность  </a:t>
            </a:r>
            <a:r>
              <a:rPr dirty="0" sz="1600" spc="-10" b="1">
                <a:latin typeface="Calibri"/>
                <a:cs typeface="Calibri"/>
              </a:rPr>
              <a:t>методическими  материалами </a:t>
            </a:r>
            <a:r>
              <a:rPr dirty="0" sz="1600" spc="-5" b="1">
                <a:latin typeface="Calibri"/>
                <a:cs typeface="Calibri"/>
              </a:rPr>
              <a:t>и  </a:t>
            </a:r>
            <a:r>
              <a:rPr dirty="0" sz="1600" spc="-10" b="1">
                <a:latin typeface="Calibri"/>
                <a:cs typeface="Calibri"/>
              </a:rPr>
              <a:t>средствами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600"/>
              </a:lnSpc>
            </a:pPr>
            <a:r>
              <a:rPr dirty="0" sz="1600" spc="-5" b="1">
                <a:latin typeface="Calibri"/>
                <a:cs typeface="Calibri"/>
              </a:rPr>
              <a:t>воспитания,</a:t>
            </a:r>
            <a:endParaRPr sz="1600">
              <a:latin typeface="Calibri"/>
              <a:cs typeface="Calibri"/>
            </a:endParaRPr>
          </a:p>
          <a:p>
            <a:pPr marL="12700" marR="367030">
              <a:lnSpc>
                <a:spcPts val="1730"/>
              </a:lnSpc>
              <a:spcBef>
                <a:spcPts val="120"/>
              </a:spcBef>
            </a:pPr>
            <a:r>
              <a:rPr dirty="0" sz="1600" spc="-40">
                <a:solidFill>
                  <a:srgbClr val="990000"/>
                </a:solidFill>
                <a:latin typeface="Wingdings"/>
                <a:cs typeface="Wingdings"/>
              </a:rPr>
              <a:t></a:t>
            </a:r>
            <a:r>
              <a:rPr dirty="0" sz="1600" spc="-40" b="1">
                <a:latin typeface="Calibri"/>
                <a:cs typeface="Calibri"/>
              </a:rPr>
              <a:t>особенности  </a:t>
            </a:r>
            <a:r>
              <a:rPr dirty="0" sz="1600" spc="-5" b="1">
                <a:latin typeface="Calibri"/>
                <a:cs typeface="Calibri"/>
              </a:rPr>
              <a:t>тра</a:t>
            </a:r>
            <a:r>
              <a:rPr dirty="0" sz="1600" spc="-10" b="1">
                <a:latin typeface="Calibri"/>
                <a:cs typeface="Calibri"/>
              </a:rPr>
              <a:t>д</a:t>
            </a:r>
            <a:r>
              <a:rPr dirty="0" sz="1600" spc="-5" b="1">
                <a:latin typeface="Calibri"/>
                <a:cs typeface="Calibri"/>
              </a:rPr>
              <a:t>ици</a:t>
            </a:r>
            <a:r>
              <a:rPr dirty="0" sz="1600" b="1">
                <a:latin typeface="Calibri"/>
                <a:cs typeface="Calibri"/>
              </a:rPr>
              <a:t>о</a:t>
            </a:r>
            <a:r>
              <a:rPr dirty="0" sz="1600" spc="-5" b="1">
                <a:latin typeface="Calibri"/>
                <a:cs typeface="Calibri"/>
              </a:rPr>
              <a:t>нных  </a:t>
            </a:r>
            <a:r>
              <a:rPr dirty="0" sz="1600" spc="-5" b="1">
                <a:latin typeface="Calibri"/>
                <a:cs typeface="Calibri"/>
              </a:rPr>
              <a:t>событий,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605"/>
              </a:lnSpc>
            </a:pPr>
            <a:r>
              <a:rPr dirty="0" sz="1600" spc="-10" b="1">
                <a:latin typeface="Calibri"/>
                <a:cs typeface="Calibri"/>
              </a:rPr>
              <a:t>праздников,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25"/>
              </a:lnSpc>
            </a:pPr>
            <a:r>
              <a:rPr dirty="0" sz="1600" spc="-10" b="1">
                <a:latin typeface="Calibri"/>
                <a:cs typeface="Calibri"/>
              </a:rPr>
              <a:t>мероприятий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2062" y="292588"/>
            <a:ext cx="7298437" cy="35053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2165" y="211817"/>
            <a:ext cx="5753102" cy="7513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4370" y="1198879"/>
            <a:ext cx="8216265" cy="3007360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315595">
              <a:lnSpc>
                <a:spcPts val="1939"/>
              </a:lnSpc>
              <a:spcBef>
                <a:spcPts val="345"/>
              </a:spcBef>
            </a:pPr>
            <a:r>
              <a:rPr dirty="0" sz="1800" spc="-5" b="1">
                <a:solidFill>
                  <a:srgbClr val="092A2F"/>
                </a:solidFill>
                <a:latin typeface="Arial"/>
                <a:cs typeface="Arial"/>
              </a:rPr>
              <a:t>Концепция </a:t>
            </a:r>
            <a:r>
              <a:rPr dirty="0" sz="1800" spc="-10" b="1">
                <a:solidFill>
                  <a:srgbClr val="092A2F"/>
                </a:solidFill>
                <a:latin typeface="Arial"/>
                <a:cs typeface="Arial"/>
              </a:rPr>
              <a:t>духовно-нравственного </a:t>
            </a:r>
            <a:r>
              <a:rPr dirty="0" sz="1800" spc="-5" b="1">
                <a:solidFill>
                  <a:srgbClr val="092A2F"/>
                </a:solidFill>
                <a:latin typeface="Arial"/>
                <a:cs typeface="Arial"/>
              </a:rPr>
              <a:t>развития </a:t>
            </a:r>
            <a:r>
              <a:rPr dirty="0" sz="1800" b="1">
                <a:solidFill>
                  <a:srgbClr val="092A2F"/>
                </a:solidFill>
                <a:latin typeface="Arial"/>
                <a:cs typeface="Arial"/>
              </a:rPr>
              <a:t>и </a:t>
            </a:r>
            <a:r>
              <a:rPr dirty="0" sz="1800" spc="-15" b="1">
                <a:solidFill>
                  <a:srgbClr val="092A2F"/>
                </a:solidFill>
                <a:latin typeface="Arial"/>
                <a:cs typeface="Arial"/>
              </a:rPr>
              <a:t>воспитания </a:t>
            </a:r>
            <a:r>
              <a:rPr dirty="0" sz="1800" spc="-10" b="1">
                <a:solidFill>
                  <a:srgbClr val="092A2F"/>
                </a:solidFill>
                <a:latin typeface="Arial"/>
                <a:cs typeface="Arial"/>
              </a:rPr>
              <a:t>личности  </a:t>
            </a:r>
            <a:r>
              <a:rPr dirty="0" sz="1800" spc="-5" b="1">
                <a:solidFill>
                  <a:srgbClr val="092A2F"/>
                </a:solidFill>
                <a:latin typeface="Arial"/>
                <a:cs typeface="Arial"/>
              </a:rPr>
              <a:t>гражданина</a:t>
            </a:r>
            <a:r>
              <a:rPr dirty="0" sz="1800" spc="10" b="1">
                <a:solidFill>
                  <a:srgbClr val="092A2F"/>
                </a:solidFill>
                <a:latin typeface="Arial"/>
                <a:cs typeface="Arial"/>
              </a:rPr>
              <a:t> </a:t>
            </a:r>
            <a:r>
              <a:rPr dirty="0" sz="1800" spc="-15" b="1">
                <a:solidFill>
                  <a:srgbClr val="092A2F"/>
                </a:solidFill>
                <a:latin typeface="Arial"/>
                <a:cs typeface="Arial"/>
              </a:rPr>
              <a:t>России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739"/>
              </a:lnSpc>
            </a:pP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национальный воспитательный идеал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―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высшая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цель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образования,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 нравственное</a:t>
            </a:r>
            <a:endParaRPr sz="1800">
              <a:latin typeface="Calibri"/>
              <a:cs typeface="Calibri"/>
            </a:endParaRPr>
          </a:p>
          <a:p>
            <a:pPr marL="12700" marR="458470">
              <a:lnSpc>
                <a:spcPct val="90000"/>
              </a:lnSpc>
              <a:spcBef>
                <a:spcPts val="110"/>
              </a:spcBef>
            </a:pP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(идеальное) представление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о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человеке,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на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воспитание, обучение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развитие  </a:t>
            </a:r>
            <a:r>
              <a:rPr dirty="0" sz="1800" spc="-15">
                <a:solidFill>
                  <a:srgbClr val="092A2F"/>
                </a:solidFill>
                <a:latin typeface="Calibri"/>
                <a:cs typeface="Calibri"/>
              </a:rPr>
              <a:t>которого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направлены усилия основных субъектов национальной жизни:  </a:t>
            </a:r>
            <a:r>
              <a:rPr dirty="0" sz="1800" spc="-15">
                <a:solidFill>
                  <a:srgbClr val="092A2F"/>
                </a:solidFill>
                <a:latin typeface="Calibri"/>
                <a:cs typeface="Calibri"/>
              </a:rPr>
              <a:t>государства,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семьи, </a:t>
            </a:r>
            <a:r>
              <a:rPr dirty="0" sz="1800" spc="-15">
                <a:solidFill>
                  <a:srgbClr val="092A2F"/>
                </a:solidFill>
                <a:latin typeface="Calibri"/>
                <a:cs typeface="Calibri"/>
              </a:rPr>
              <a:t>школы,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политических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партий,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религиозных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объединений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и 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общественных</a:t>
            </a:r>
            <a:r>
              <a:rPr dirty="0" sz="1800" spc="1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организаций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835"/>
              </a:lnSpc>
            </a:pP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базовые национальные ценности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–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основные моральные ценности,</a:t>
            </a:r>
            <a:r>
              <a:rPr dirty="0" sz="1800" spc="7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приоритетные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945"/>
              </a:lnSpc>
            </a:pP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нравственные установки, существующие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в </a:t>
            </a:r>
            <a:r>
              <a:rPr dirty="0" sz="1800" spc="-15">
                <a:solidFill>
                  <a:srgbClr val="092A2F"/>
                </a:solidFill>
                <a:latin typeface="Calibri"/>
                <a:cs typeface="Calibri"/>
              </a:rPr>
              <a:t>культурных,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семейных,</a:t>
            </a:r>
            <a:r>
              <a:rPr dirty="0" sz="1800" spc="10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социально-</a:t>
            </a:r>
            <a:endParaRPr sz="1800">
              <a:latin typeface="Calibri"/>
              <a:cs typeface="Calibri"/>
            </a:endParaRPr>
          </a:p>
          <a:p>
            <a:pPr marL="12700" marR="360680">
              <a:lnSpc>
                <a:spcPts val="1939"/>
              </a:lnSpc>
              <a:spcBef>
                <a:spcPts val="140"/>
              </a:spcBef>
            </a:pP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исторических,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религиозных традициях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многонационального народа </a:t>
            </a:r>
            <a:r>
              <a:rPr dirty="0" sz="1800" spc="-15">
                <a:solidFill>
                  <a:srgbClr val="092A2F"/>
                </a:solidFill>
                <a:latin typeface="Calibri"/>
                <a:cs typeface="Calibri"/>
              </a:rPr>
              <a:t>Российской 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Федерации, передаваемые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от поколения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к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поколению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800" spc="4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обеспечивающие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920"/>
              </a:lnSpc>
            </a:pP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успешное развитие страны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в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современных</a:t>
            </a:r>
            <a:r>
              <a:rPr dirty="0" sz="1800" spc="114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условиях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13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2165" y="211817"/>
            <a:ext cx="5753102" cy="7513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4370" y="1194308"/>
            <a:ext cx="8164195" cy="3263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духовно-нравственное </a:t>
            </a:r>
            <a:r>
              <a:rPr dirty="0" sz="1800" b="1">
                <a:solidFill>
                  <a:srgbClr val="092A2F"/>
                </a:solidFill>
                <a:latin typeface="Calibri"/>
                <a:cs typeface="Calibri"/>
              </a:rPr>
              <a:t>развитие </a:t>
            </a: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личности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–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осуществляемое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в</a:t>
            </a:r>
            <a:r>
              <a:rPr dirty="0" sz="1800" spc="-4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процессе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90000"/>
              </a:lnSpc>
              <a:spcBef>
                <a:spcPts val="105"/>
              </a:spcBef>
            </a:pP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социализации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последовательное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расширение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и укрепление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ценностно-смысловой  сферы личности, формирование способности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человека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оценивать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сознательно 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выстраивать на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основе традиционных моральных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норм и нравственных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идеалов  отношения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к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себе, другим </a:t>
            </a:r>
            <a:r>
              <a:rPr dirty="0" sz="1800" spc="-15">
                <a:solidFill>
                  <a:srgbClr val="092A2F"/>
                </a:solidFill>
                <a:latin typeface="Calibri"/>
                <a:cs typeface="Calibri"/>
              </a:rPr>
              <a:t>людям, обществу, </a:t>
            </a:r>
            <a:r>
              <a:rPr dirty="0" sz="1800" spc="-20">
                <a:solidFill>
                  <a:srgbClr val="092A2F"/>
                </a:solidFill>
                <a:latin typeface="Calibri"/>
                <a:cs typeface="Calibri"/>
              </a:rPr>
              <a:t>государству,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Отечеству, миру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в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целом  </a:t>
            </a: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духовно-нравственное </a:t>
            </a:r>
            <a:r>
              <a:rPr dirty="0" sz="1800" b="1">
                <a:solidFill>
                  <a:srgbClr val="092A2F"/>
                </a:solidFill>
                <a:latin typeface="Calibri"/>
                <a:cs typeface="Calibri"/>
              </a:rPr>
              <a:t>воспитание </a:t>
            </a: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личности гражданина России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–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педагогически 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организованный процесс усвоения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принятия обучающимся</a:t>
            </a:r>
            <a:r>
              <a:rPr dirty="0" sz="1800" spc="9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базовых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839"/>
              </a:lnSpc>
            </a:pP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национальных ценностей, имеющих иерархическую структуру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800" spc="9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сложную</a:t>
            </a:r>
            <a:endParaRPr sz="1800">
              <a:latin typeface="Calibri"/>
              <a:cs typeface="Calibri"/>
            </a:endParaRPr>
          </a:p>
          <a:p>
            <a:pPr marL="12700" marR="273050">
              <a:lnSpc>
                <a:spcPts val="1939"/>
              </a:lnSpc>
              <a:spcBef>
                <a:spcPts val="140"/>
              </a:spcBef>
            </a:pP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организацию.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Носителями этих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ценностей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являются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многонациональный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народ  Российской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Федерации, </a:t>
            </a:r>
            <a:r>
              <a:rPr dirty="0" sz="1800" spc="-15">
                <a:solidFill>
                  <a:srgbClr val="092A2F"/>
                </a:solidFill>
                <a:latin typeface="Calibri"/>
                <a:cs typeface="Calibri"/>
              </a:rPr>
              <a:t>государство,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семья,</a:t>
            </a:r>
            <a:r>
              <a:rPr dirty="0" sz="1800" spc="8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культурно-территориальные</a:t>
            </a:r>
            <a:endParaRPr sz="1800">
              <a:latin typeface="Calibri"/>
              <a:cs typeface="Calibri"/>
            </a:endParaRPr>
          </a:p>
          <a:p>
            <a:pPr marL="12700" marR="8255">
              <a:lnSpc>
                <a:spcPts val="1950"/>
              </a:lnSpc>
            </a:pP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сообщества, традиционные российские религиозные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объединения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(христианские, 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прежде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всего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в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форме </a:t>
            </a:r>
            <a:r>
              <a:rPr dirty="0" sz="1800" spc="-15">
                <a:solidFill>
                  <a:srgbClr val="092A2F"/>
                </a:solidFill>
                <a:latin typeface="Calibri"/>
                <a:cs typeface="Calibri"/>
              </a:rPr>
              <a:t>русского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православия,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исламские,</a:t>
            </a:r>
            <a:r>
              <a:rPr dirty="0" sz="1800" spc="7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иудаистские,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910"/>
              </a:lnSpc>
            </a:pP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буддистские),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мировое</a:t>
            </a:r>
            <a:r>
              <a:rPr dirty="0" sz="1800" spc="3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сообщество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13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2165" y="211817"/>
            <a:ext cx="5753102" cy="7513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8540" y="1189736"/>
            <a:ext cx="7748905" cy="170307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229870">
              <a:lnSpc>
                <a:spcPts val="2160"/>
              </a:lnSpc>
              <a:spcBef>
                <a:spcPts val="375"/>
              </a:spcBef>
            </a:pPr>
            <a:r>
              <a:rPr dirty="0" sz="2000" spc="-5" b="1">
                <a:latin typeface="Calibri"/>
                <a:cs typeface="Calibri"/>
              </a:rPr>
              <a:t>Современный </a:t>
            </a:r>
            <a:r>
              <a:rPr dirty="0" sz="2000" b="1">
                <a:latin typeface="Calibri"/>
                <a:cs typeface="Calibri"/>
              </a:rPr>
              <a:t>национальный </a:t>
            </a:r>
            <a:r>
              <a:rPr dirty="0" sz="2000" spc="-5" b="1">
                <a:latin typeface="Calibri"/>
                <a:cs typeface="Calibri"/>
              </a:rPr>
              <a:t>воспитательный идеал </a:t>
            </a:r>
            <a:r>
              <a:rPr dirty="0" sz="2000" b="1">
                <a:latin typeface="Calibri"/>
                <a:cs typeface="Calibri"/>
              </a:rPr>
              <a:t>– </a:t>
            </a:r>
            <a:r>
              <a:rPr dirty="0" sz="2000" spc="-15">
                <a:latin typeface="Calibri"/>
                <a:cs typeface="Calibri"/>
              </a:rPr>
              <a:t>это  </a:t>
            </a:r>
            <a:r>
              <a:rPr dirty="0" sz="2000" spc="-5">
                <a:latin typeface="Calibri"/>
                <a:cs typeface="Calibri"/>
              </a:rPr>
              <a:t>высоконравственный, </a:t>
            </a:r>
            <a:r>
              <a:rPr dirty="0" sz="2000">
                <a:latin typeface="Calibri"/>
                <a:cs typeface="Calibri"/>
              </a:rPr>
              <a:t>творческий, </a:t>
            </a:r>
            <a:r>
              <a:rPr dirty="0" sz="2000" spc="-10">
                <a:latin typeface="Calibri"/>
                <a:cs typeface="Calibri"/>
              </a:rPr>
              <a:t>компетентный </a:t>
            </a:r>
            <a:r>
              <a:rPr dirty="0" sz="2000">
                <a:latin typeface="Calibri"/>
                <a:cs typeface="Calibri"/>
              </a:rPr>
              <a:t>гражданин </a:t>
            </a:r>
            <a:r>
              <a:rPr dirty="0" sz="2000" spc="-5">
                <a:latin typeface="Calibri"/>
                <a:cs typeface="Calibri"/>
              </a:rPr>
              <a:t>России,  </a:t>
            </a:r>
            <a:r>
              <a:rPr dirty="0" sz="2000">
                <a:latin typeface="Calibri"/>
                <a:cs typeface="Calibri"/>
              </a:rPr>
              <a:t>принимающий </a:t>
            </a:r>
            <a:r>
              <a:rPr dirty="0" sz="2000" spc="-15">
                <a:latin typeface="Calibri"/>
                <a:cs typeface="Calibri"/>
              </a:rPr>
              <a:t>судьбу </a:t>
            </a:r>
            <a:r>
              <a:rPr dirty="0" sz="2000" spc="-5">
                <a:latin typeface="Calibri"/>
                <a:cs typeface="Calibri"/>
              </a:rPr>
              <a:t>Отечества </a:t>
            </a:r>
            <a:r>
              <a:rPr dirty="0" sz="2000" spc="-10">
                <a:latin typeface="Calibri"/>
                <a:cs typeface="Calibri"/>
              </a:rPr>
              <a:t>как </a:t>
            </a:r>
            <a:r>
              <a:rPr dirty="0" sz="2000">
                <a:latin typeface="Calibri"/>
                <a:cs typeface="Calibri"/>
              </a:rPr>
              <a:t>свою </a:t>
            </a:r>
            <a:r>
              <a:rPr dirty="0" sz="2000" spc="-5">
                <a:latin typeface="Calibri"/>
                <a:cs typeface="Calibri"/>
              </a:rPr>
              <a:t>личную,</a:t>
            </a:r>
            <a:r>
              <a:rPr dirty="0" sz="2000" spc="-1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осознающий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2160"/>
              </a:lnSpc>
            </a:pPr>
            <a:r>
              <a:rPr dirty="0" sz="2000" spc="-5">
                <a:latin typeface="Calibri"/>
                <a:cs typeface="Calibri"/>
              </a:rPr>
              <a:t>ответственность </a:t>
            </a:r>
            <a:r>
              <a:rPr dirty="0" sz="2000">
                <a:latin typeface="Calibri"/>
                <a:cs typeface="Calibri"/>
              </a:rPr>
              <a:t>за </a:t>
            </a:r>
            <a:r>
              <a:rPr dirty="0" sz="2000" spc="-5">
                <a:latin typeface="Calibri"/>
                <a:cs typeface="Calibri"/>
              </a:rPr>
              <a:t>настоящее </a:t>
            </a:r>
            <a:r>
              <a:rPr dirty="0" sz="2000">
                <a:latin typeface="Calibri"/>
                <a:cs typeface="Calibri"/>
              </a:rPr>
              <a:t>и </a:t>
            </a:r>
            <a:r>
              <a:rPr dirty="0" sz="2000" spc="-20">
                <a:latin typeface="Calibri"/>
                <a:cs typeface="Calibri"/>
              </a:rPr>
              <a:t>будущее </a:t>
            </a:r>
            <a:r>
              <a:rPr dirty="0" sz="2000">
                <a:latin typeface="Calibri"/>
                <a:cs typeface="Calibri"/>
              </a:rPr>
              <a:t>своей </a:t>
            </a:r>
            <a:r>
              <a:rPr dirty="0" sz="2000" spc="-5">
                <a:latin typeface="Calibri"/>
                <a:cs typeface="Calibri"/>
              </a:rPr>
              <a:t>страны, укорененный </a:t>
            </a:r>
            <a:r>
              <a:rPr dirty="0" sz="2000">
                <a:latin typeface="Calibri"/>
                <a:cs typeface="Calibri"/>
              </a:rPr>
              <a:t>в  </a:t>
            </a:r>
            <a:r>
              <a:rPr dirty="0" sz="2000" spc="-10">
                <a:latin typeface="Calibri"/>
                <a:cs typeface="Calibri"/>
              </a:rPr>
              <a:t>духовных </a:t>
            </a:r>
            <a:r>
              <a:rPr dirty="0" sz="2000">
                <a:latin typeface="Calibri"/>
                <a:cs typeface="Calibri"/>
              </a:rPr>
              <a:t>и </a:t>
            </a:r>
            <a:r>
              <a:rPr dirty="0" sz="2000" spc="-20">
                <a:latin typeface="Calibri"/>
                <a:cs typeface="Calibri"/>
              </a:rPr>
              <a:t>культурных </a:t>
            </a:r>
            <a:r>
              <a:rPr dirty="0" sz="2000" spc="-5">
                <a:latin typeface="Calibri"/>
                <a:cs typeface="Calibri"/>
              </a:rPr>
              <a:t>традициях многонационального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народа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130"/>
              </a:lnSpc>
            </a:pPr>
            <a:r>
              <a:rPr dirty="0" sz="2000" spc="-10">
                <a:latin typeface="Calibri"/>
                <a:cs typeface="Calibri"/>
              </a:rPr>
              <a:t>Российской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Федерации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13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2165" y="211817"/>
            <a:ext cx="5753102" cy="7513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46303" y="1194308"/>
            <a:ext cx="7989570" cy="3263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Базовые национальные</a:t>
            </a:r>
            <a:r>
              <a:rPr dirty="0" sz="1800" spc="-1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ценности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945"/>
              </a:lnSpc>
            </a:pP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патриотизм </a:t>
            </a:r>
            <a:r>
              <a:rPr dirty="0" sz="1800" b="1">
                <a:solidFill>
                  <a:srgbClr val="092A2F"/>
                </a:solidFill>
                <a:latin typeface="Calibri"/>
                <a:cs typeface="Calibri"/>
              </a:rPr>
              <a:t>–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любовь к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России,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к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своему </a:t>
            </a:r>
            <a:r>
              <a:rPr dirty="0" sz="1800" spc="-20">
                <a:solidFill>
                  <a:srgbClr val="092A2F"/>
                </a:solidFill>
                <a:latin typeface="Calibri"/>
                <a:cs typeface="Calibri"/>
              </a:rPr>
              <a:t>народу,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к своей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малой</a:t>
            </a:r>
            <a:r>
              <a:rPr dirty="0" sz="1800" spc="7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092A2F"/>
                </a:solidFill>
                <a:latin typeface="Calibri"/>
                <a:cs typeface="Calibri"/>
              </a:rPr>
              <a:t>Родине,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945"/>
              </a:lnSpc>
            </a:pP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служение Отечеству</a:t>
            </a:r>
            <a:endParaRPr sz="1800">
              <a:latin typeface="Calibri"/>
              <a:cs typeface="Calibri"/>
            </a:endParaRPr>
          </a:p>
          <a:p>
            <a:pPr algn="just" marL="12700" marR="72390">
              <a:lnSpc>
                <a:spcPts val="1939"/>
              </a:lnSpc>
              <a:spcBef>
                <a:spcPts val="140"/>
              </a:spcBef>
            </a:pP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социальная солидарность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–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свобода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личная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национальная, доверие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к </a:t>
            </a:r>
            <a:r>
              <a:rPr dirty="0" sz="1800" spc="-15">
                <a:solidFill>
                  <a:srgbClr val="092A2F"/>
                </a:solidFill>
                <a:latin typeface="Calibri"/>
                <a:cs typeface="Calibri"/>
              </a:rPr>
              <a:t>людям, 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институтам </a:t>
            </a:r>
            <a:r>
              <a:rPr dirty="0" sz="1800" spc="-15">
                <a:solidFill>
                  <a:srgbClr val="092A2F"/>
                </a:solidFill>
                <a:latin typeface="Calibri"/>
                <a:cs typeface="Calibri"/>
              </a:rPr>
              <a:t>государства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гражданского общества, справедливость,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милосердие, 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честь,</a:t>
            </a:r>
            <a:r>
              <a:rPr dirty="0" sz="1800" spc="3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достоинство</a:t>
            </a:r>
            <a:endParaRPr sz="1800">
              <a:latin typeface="Calibri"/>
              <a:cs typeface="Calibri"/>
            </a:endParaRPr>
          </a:p>
          <a:p>
            <a:pPr algn="just" marL="12700">
              <a:lnSpc>
                <a:spcPts val="1814"/>
              </a:lnSpc>
            </a:pP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гражданственность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–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служение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Отечеству,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правовое </a:t>
            </a:r>
            <a:r>
              <a:rPr dirty="0" sz="1800" spc="-15">
                <a:solidFill>
                  <a:srgbClr val="092A2F"/>
                </a:solidFill>
                <a:latin typeface="Calibri"/>
                <a:cs typeface="Calibri"/>
              </a:rPr>
              <a:t>государство,</a:t>
            </a:r>
            <a:r>
              <a:rPr dirty="0" sz="1800" spc="6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гражданское</a:t>
            </a:r>
            <a:endParaRPr sz="1800">
              <a:latin typeface="Calibri"/>
              <a:cs typeface="Calibri"/>
            </a:endParaRPr>
          </a:p>
          <a:p>
            <a:pPr marL="12700" marR="686435">
              <a:lnSpc>
                <a:spcPts val="1939"/>
              </a:lnSpc>
              <a:spcBef>
                <a:spcPts val="140"/>
              </a:spcBef>
            </a:pP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общество,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закон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правопорядок, </a:t>
            </a:r>
            <a:r>
              <a:rPr dirty="0" sz="1800" spc="-15">
                <a:solidFill>
                  <a:srgbClr val="092A2F"/>
                </a:solidFill>
                <a:latin typeface="Calibri"/>
                <a:cs typeface="Calibri"/>
              </a:rPr>
              <a:t>поликультурный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мир,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свобода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совести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и 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вероисповедания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1939"/>
              </a:lnSpc>
              <a:spcBef>
                <a:spcPts val="10"/>
              </a:spcBef>
            </a:pP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семья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– любовь и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верность,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здоровье, достаток,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уважение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к </a:t>
            </a:r>
            <a:r>
              <a:rPr dirty="0" sz="1800" spc="-15">
                <a:solidFill>
                  <a:srgbClr val="092A2F"/>
                </a:solidFill>
                <a:latin typeface="Calibri"/>
                <a:cs typeface="Calibri"/>
              </a:rPr>
              <a:t>родителям,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забота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о 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старших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младших, забота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о </a:t>
            </a:r>
            <a:r>
              <a:rPr dirty="0" sz="1800" spc="-15">
                <a:solidFill>
                  <a:srgbClr val="092A2F"/>
                </a:solidFill>
                <a:latin typeface="Calibri"/>
                <a:cs typeface="Calibri"/>
              </a:rPr>
              <a:t>продолжении</a:t>
            </a:r>
            <a:r>
              <a:rPr dirty="0" sz="1800" spc="3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092A2F"/>
                </a:solidFill>
                <a:latin typeface="Calibri"/>
                <a:cs typeface="Calibri"/>
              </a:rPr>
              <a:t>рода</a:t>
            </a:r>
            <a:endParaRPr sz="1800">
              <a:latin typeface="Calibri"/>
              <a:cs typeface="Calibri"/>
            </a:endParaRPr>
          </a:p>
          <a:p>
            <a:pPr marL="12700" marR="1848485">
              <a:lnSpc>
                <a:spcPts val="1939"/>
              </a:lnSpc>
              <a:spcBef>
                <a:spcPts val="10"/>
              </a:spcBef>
            </a:pPr>
            <a:r>
              <a:rPr dirty="0" sz="1800" spc="-25" b="1">
                <a:solidFill>
                  <a:srgbClr val="092A2F"/>
                </a:solidFill>
                <a:latin typeface="Calibri"/>
                <a:cs typeface="Calibri"/>
              </a:rPr>
              <a:t>труд </a:t>
            </a:r>
            <a:r>
              <a:rPr dirty="0" sz="1800" b="1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творчество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–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уважение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к </a:t>
            </a:r>
            <a:r>
              <a:rPr dirty="0" sz="1800" spc="-25">
                <a:solidFill>
                  <a:srgbClr val="092A2F"/>
                </a:solidFill>
                <a:latin typeface="Calibri"/>
                <a:cs typeface="Calibri"/>
              </a:rPr>
              <a:t>труду,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творчество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созидание 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целеустремленность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800" spc="3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настойчивость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13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2165" y="211817"/>
            <a:ext cx="5753102" cy="7513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46303" y="1194308"/>
            <a:ext cx="7833995" cy="2769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Базовые национальные</a:t>
            </a:r>
            <a:r>
              <a:rPr dirty="0" sz="1800" spc="-1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ценности</a:t>
            </a:r>
            <a:endParaRPr sz="1800">
              <a:latin typeface="Calibri"/>
              <a:cs typeface="Calibri"/>
            </a:endParaRPr>
          </a:p>
          <a:p>
            <a:pPr marL="12700" marR="682625">
              <a:lnSpc>
                <a:spcPts val="1939"/>
              </a:lnSpc>
              <a:spcBef>
                <a:spcPts val="140"/>
              </a:spcBef>
            </a:pPr>
            <a:r>
              <a:rPr dirty="0" sz="1800" spc="-15" b="1">
                <a:solidFill>
                  <a:srgbClr val="092A2F"/>
                </a:solidFill>
                <a:latin typeface="Calibri"/>
                <a:cs typeface="Calibri"/>
              </a:rPr>
              <a:t>наука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–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ценность знания,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стремление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к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истине, научная картина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мира;  </a:t>
            </a:r>
            <a:r>
              <a:rPr dirty="0" sz="1800" b="1">
                <a:solidFill>
                  <a:srgbClr val="092A2F"/>
                </a:solidFill>
                <a:latin typeface="Calibri"/>
                <a:cs typeface="Calibri"/>
              </a:rPr>
              <a:t>традиционные </a:t>
            </a: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российские религии </a:t>
            </a:r>
            <a:r>
              <a:rPr dirty="0" sz="1800" b="1">
                <a:solidFill>
                  <a:srgbClr val="092A2F"/>
                </a:solidFill>
                <a:latin typeface="Calibri"/>
                <a:cs typeface="Calibri"/>
              </a:rPr>
              <a:t>–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представления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о вере,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духовности 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религиозной жизни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человека,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ценности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религиозного</a:t>
            </a:r>
            <a:r>
              <a:rPr dirty="0" sz="1800" spc="8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мировоззрения,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820"/>
              </a:lnSpc>
            </a:pP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толерантности, формируемые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на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основе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межконфессионального</a:t>
            </a:r>
            <a:r>
              <a:rPr dirty="0" sz="1800" spc="15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диалога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945"/>
              </a:lnSpc>
            </a:pPr>
            <a:r>
              <a:rPr dirty="0" sz="1800" spc="-10" b="1">
                <a:solidFill>
                  <a:srgbClr val="092A2F"/>
                </a:solidFill>
                <a:latin typeface="Calibri"/>
                <a:cs typeface="Calibri"/>
              </a:rPr>
              <a:t>искусство </a:t>
            </a:r>
            <a:r>
              <a:rPr dirty="0" sz="1800" b="1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литература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–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красота, гармония,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духовный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мир</a:t>
            </a:r>
            <a:r>
              <a:rPr dirty="0" sz="1800" spc="2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человека,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945"/>
              </a:lnSpc>
            </a:pP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нравственный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выбор,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смысл жизни,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эстетическое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развитие,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этическое</a:t>
            </a:r>
            <a:r>
              <a:rPr dirty="0" sz="1800" spc="22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развитие</a:t>
            </a:r>
            <a:endParaRPr sz="1800">
              <a:latin typeface="Calibri"/>
              <a:cs typeface="Calibri"/>
            </a:endParaRPr>
          </a:p>
          <a:p>
            <a:pPr marL="12700" marR="593725">
              <a:lnSpc>
                <a:spcPts val="1939"/>
              </a:lnSpc>
              <a:spcBef>
                <a:spcPts val="140"/>
              </a:spcBef>
            </a:pPr>
            <a:r>
              <a:rPr dirty="0" sz="1800" spc="-10" b="1">
                <a:solidFill>
                  <a:srgbClr val="092A2F"/>
                </a:solidFill>
                <a:latin typeface="Calibri"/>
                <a:cs typeface="Calibri"/>
              </a:rPr>
              <a:t>природа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–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эволюция, </a:t>
            </a:r>
            <a:r>
              <a:rPr dirty="0" sz="1800" spc="-15">
                <a:solidFill>
                  <a:srgbClr val="092A2F"/>
                </a:solidFill>
                <a:latin typeface="Calibri"/>
                <a:cs typeface="Calibri"/>
              </a:rPr>
              <a:t>родная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земля, заповедная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природа,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планета Земля, 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экологическое</a:t>
            </a:r>
            <a:r>
              <a:rPr dirty="0" sz="1800" spc="3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сознание</a:t>
            </a:r>
            <a:endParaRPr sz="1800">
              <a:latin typeface="Calibri"/>
              <a:cs typeface="Calibri"/>
            </a:endParaRPr>
          </a:p>
          <a:p>
            <a:pPr marL="12700" marR="118745" indent="51435">
              <a:lnSpc>
                <a:spcPts val="1939"/>
              </a:lnSpc>
              <a:spcBef>
                <a:spcPts val="10"/>
              </a:spcBef>
            </a:pP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человечество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–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мир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во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всем мире,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многообразие </a:t>
            </a:r>
            <a:r>
              <a:rPr dirty="0" sz="1800" spc="-25">
                <a:solidFill>
                  <a:srgbClr val="092A2F"/>
                </a:solidFill>
                <a:latin typeface="Calibri"/>
                <a:cs typeface="Calibri"/>
              </a:rPr>
              <a:t>культур </a:t>
            </a:r>
            <a:r>
              <a:rPr dirty="0" sz="1800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народов, </a:t>
            </a:r>
            <a:r>
              <a:rPr dirty="0" sz="1800" spc="-5">
                <a:solidFill>
                  <a:srgbClr val="092A2F"/>
                </a:solidFill>
                <a:latin typeface="Calibri"/>
                <a:cs typeface="Calibri"/>
              </a:rPr>
              <a:t>прогресс 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человечества, международное</a:t>
            </a:r>
            <a:r>
              <a:rPr dirty="0" sz="1800" spc="1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92A2F"/>
                </a:solidFill>
                <a:latin typeface="Calibri"/>
                <a:cs typeface="Calibri"/>
              </a:rPr>
              <a:t>сотрудничество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13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08009" y="4865319"/>
            <a:ext cx="16573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solidFill>
                  <a:srgbClr val="124A54"/>
                </a:solidFill>
                <a:latin typeface="Arial"/>
                <a:cs typeface="Arial"/>
              </a:rPr>
              <a:t>18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2165" y="211817"/>
            <a:ext cx="5753102" cy="7513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8683" y="1173861"/>
            <a:ext cx="8063865" cy="1586230"/>
          </a:xfrm>
          <a:prstGeom prst="rect"/>
        </p:spPr>
        <p:txBody>
          <a:bodyPr wrap="square" lIns="0" tIns="36195" rIns="0" bIns="0" rtlCol="0" vert="horz">
            <a:spAutoFit/>
          </a:bodyPr>
          <a:lstStyle/>
          <a:p>
            <a:pPr marL="12700" marR="5080">
              <a:lnSpc>
                <a:spcPct val="90100"/>
              </a:lnSpc>
              <a:spcBef>
                <a:spcPts val="285"/>
              </a:spcBef>
            </a:pPr>
            <a:r>
              <a:rPr dirty="0" sz="1600" spc="-5" i="1">
                <a:latin typeface="Calibri"/>
                <a:cs typeface="Calibri"/>
              </a:rPr>
              <a:t>В сфере личностного развития воспитание </a:t>
            </a:r>
            <a:r>
              <a:rPr dirty="0" sz="1600" spc="-10" i="1">
                <a:latin typeface="Calibri"/>
                <a:cs typeface="Calibri"/>
              </a:rPr>
              <a:t>обучающихся должно обеспечить</a:t>
            </a:r>
            <a:r>
              <a:rPr dirty="0" sz="1600" spc="-10"/>
              <a:t>:  </a:t>
            </a:r>
            <a:r>
              <a:rPr dirty="0" sz="1600" spc="-10" b="0">
                <a:latin typeface="Calibri"/>
                <a:cs typeface="Calibri"/>
              </a:rPr>
              <a:t>готовность </a:t>
            </a:r>
            <a:r>
              <a:rPr dirty="0" sz="1600" spc="-5" b="0">
                <a:latin typeface="Calibri"/>
                <a:cs typeface="Calibri"/>
              </a:rPr>
              <a:t>и способность к </a:t>
            </a:r>
            <a:r>
              <a:rPr dirty="0" sz="1600" spc="-15" b="0">
                <a:latin typeface="Calibri"/>
                <a:cs typeface="Calibri"/>
              </a:rPr>
              <a:t>духовному </a:t>
            </a:r>
            <a:r>
              <a:rPr dirty="0" sz="1600" spc="-5" b="0">
                <a:latin typeface="Calibri"/>
                <a:cs typeface="Calibri"/>
              </a:rPr>
              <a:t>развитию, нравственному самосовершенствованию,  </a:t>
            </a:r>
            <a:r>
              <a:rPr dirty="0" sz="1600" spc="-10" b="0">
                <a:latin typeface="Calibri"/>
                <a:cs typeface="Calibri"/>
              </a:rPr>
              <a:t>самооценке, </a:t>
            </a:r>
            <a:r>
              <a:rPr dirty="0" sz="1600" spc="-5" b="0">
                <a:latin typeface="Calibri"/>
                <a:cs typeface="Calibri"/>
              </a:rPr>
              <a:t>пониманию смысла своей жизни, индивидуально-ответственному </a:t>
            </a:r>
            <a:r>
              <a:rPr dirty="0" sz="1600" spc="-10" b="0">
                <a:latin typeface="Calibri"/>
                <a:cs typeface="Calibri"/>
              </a:rPr>
              <a:t>поведению;  готовность </a:t>
            </a:r>
            <a:r>
              <a:rPr dirty="0" sz="1600" spc="-5" b="0">
                <a:latin typeface="Calibri"/>
                <a:cs typeface="Calibri"/>
              </a:rPr>
              <a:t>и способность к реализации </a:t>
            </a:r>
            <a:r>
              <a:rPr dirty="0" sz="1600" spc="-10" b="0">
                <a:latin typeface="Calibri"/>
                <a:cs typeface="Calibri"/>
              </a:rPr>
              <a:t>творческого потенциала </a:t>
            </a:r>
            <a:r>
              <a:rPr dirty="0" sz="1600" spc="-5" b="0">
                <a:latin typeface="Calibri"/>
                <a:cs typeface="Calibri"/>
              </a:rPr>
              <a:t>в </a:t>
            </a:r>
            <a:r>
              <a:rPr dirty="0" sz="1600" spc="-10" b="0">
                <a:latin typeface="Calibri"/>
                <a:cs typeface="Calibri"/>
              </a:rPr>
              <a:t>духовной </a:t>
            </a:r>
            <a:r>
              <a:rPr dirty="0" sz="1600" spc="-5" b="0">
                <a:latin typeface="Calibri"/>
                <a:cs typeface="Calibri"/>
              </a:rPr>
              <a:t>и</a:t>
            </a:r>
            <a:r>
              <a:rPr dirty="0" sz="1600" spc="175" b="0">
                <a:latin typeface="Calibri"/>
                <a:cs typeface="Calibri"/>
              </a:rPr>
              <a:t> </a:t>
            </a:r>
            <a:r>
              <a:rPr dirty="0" sz="1600" spc="-10" b="0">
                <a:latin typeface="Calibri"/>
                <a:cs typeface="Calibri"/>
              </a:rPr>
              <a:t>предметно-</a:t>
            </a:r>
            <a:endParaRPr sz="1600">
              <a:latin typeface="Calibri"/>
              <a:cs typeface="Calibri"/>
            </a:endParaRPr>
          </a:p>
          <a:p>
            <a:pPr algn="just" marL="12700" marR="496570">
              <a:lnSpc>
                <a:spcPts val="1730"/>
              </a:lnSpc>
              <a:spcBef>
                <a:spcPts val="25"/>
              </a:spcBef>
            </a:pPr>
            <a:r>
              <a:rPr dirty="0" sz="1600" spc="-10" b="0">
                <a:latin typeface="Calibri"/>
                <a:cs typeface="Calibri"/>
              </a:rPr>
              <a:t>продуктивной деятельности, </a:t>
            </a:r>
            <a:r>
              <a:rPr dirty="0" sz="1600" spc="-5" b="0">
                <a:latin typeface="Calibri"/>
                <a:cs typeface="Calibri"/>
              </a:rPr>
              <a:t>социальной и профессиональной </a:t>
            </a:r>
            <a:r>
              <a:rPr dirty="0" sz="1600" spc="-10" b="0">
                <a:latin typeface="Calibri"/>
                <a:cs typeface="Calibri"/>
              </a:rPr>
              <a:t>мобильности </a:t>
            </a:r>
            <a:r>
              <a:rPr dirty="0" sz="1600" spc="-5" b="0">
                <a:latin typeface="Calibri"/>
                <a:cs typeface="Calibri"/>
              </a:rPr>
              <a:t>на </a:t>
            </a:r>
            <a:r>
              <a:rPr dirty="0" sz="1600" spc="-10" b="0">
                <a:latin typeface="Calibri"/>
                <a:cs typeface="Calibri"/>
              </a:rPr>
              <a:t>основе  моральных </a:t>
            </a:r>
            <a:r>
              <a:rPr dirty="0" sz="1600" spc="-5" b="0">
                <a:latin typeface="Calibri"/>
                <a:cs typeface="Calibri"/>
              </a:rPr>
              <a:t>норм, </a:t>
            </a:r>
            <a:r>
              <a:rPr dirty="0" sz="1600" spc="-10" b="0">
                <a:latin typeface="Calibri"/>
                <a:cs typeface="Calibri"/>
              </a:rPr>
              <a:t>непрерывного </a:t>
            </a:r>
            <a:r>
              <a:rPr dirty="0" sz="1600" spc="-5" b="0">
                <a:latin typeface="Calibri"/>
                <a:cs typeface="Calibri"/>
              </a:rPr>
              <a:t>образования и универсальной духовно-нравственной  установки «становиться</a:t>
            </a:r>
            <a:r>
              <a:rPr dirty="0" sz="1600" spc="30" b="0">
                <a:latin typeface="Calibri"/>
                <a:cs typeface="Calibri"/>
              </a:rPr>
              <a:t> </a:t>
            </a:r>
            <a:r>
              <a:rPr dirty="0" sz="1600" spc="-5" b="0">
                <a:latin typeface="Calibri"/>
                <a:cs typeface="Calibri"/>
              </a:rPr>
              <a:t>лучше»;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8683" y="2710383"/>
            <a:ext cx="8025130" cy="224472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 marR="568325">
              <a:lnSpc>
                <a:spcPts val="1730"/>
              </a:lnSpc>
              <a:spcBef>
                <a:spcPts val="315"/>
              </a:spcBef>
            </a:pP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укрепление нравственности, основанной на </a:t>
            </a:r>
            <a:r>
              <a:rPr dirty="0" sz="1600" spc="-15">
                <a:solidFill>
                  <a:srgbClr val="092A2F"/>
                </a:solidFill>
                <a:latin typeface="Calibri"/>
                <a:cs typeface="Calibri"/>
              </a:rPr>
              <a:t>свободе,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воле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духовных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отечественных 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традициях,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внутренней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установке личности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поступать </a:t>
            </a:r>
            <a:r>
              <a:rPr dirty="0" sz="1600" spc="-15">
                <a:solidFill>
                  <a:srgbClr val="092A2F"/>
                </a:solidFill>
                <a:latin typeface="Calibri"/>
                <a:cs typeface="Calibri"/>
              </a:rPr>
              <a:t>согласно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своей совести;  формирование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морали как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осознанной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личностью </a:t>
            </a:r>
            <a:r>
              <a:rPr dirty="0" sz="1600" spc="-15">
                <a:solidFill>
                  <a:srgbClr val="092A2F"/>
                </a:solidFill>
                <a:latin typeface="Calibri"/>
                <a:cs typeface="Calibri"/>
              </a:rPr>
              <a:t>необходимости</a:t>
            </a:r>
            <a:r>
              <a:rPr dirty="0" sz="1600" spc="13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15">
                <a:solidFill>
                  <a:srgbClr val="092A2F"/>
                </a:solidFill>
                <a:latin typeface="Calibri"/>
                <a:cs typeface="Calibri"/>
              </a:rPr>
              <a:t>определенного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600"/>
              </a:lnSpc>
            </a:pP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поведения, основанного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на принятых в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обществе представлениях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о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добре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600" spc="-15">
                <a:solidFill>
                  <a:srgbClr val="092A2F"/>
                </a:solidFill>
                <a:latin typeface="Calibri"/>
                <a:cs typeface="Calibri"/>
              </a:rPr>
              <a:t>зле,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должном</a:t>
            </a:r>
            <a:r>
              <a:rPr dirty="0" sz="1600" spc="26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730"/>
              </a:lnSpc>
            </a:pP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недопустимом;</a:t>
            </a:r>
            <a:endParaRPr sz="1600">
              <a:latin typeface="Calibri"/>
              <a:cs typeface="Calibri"/>
            </a:endParaRPr>
          </a:p>
          <a:p>
            <a:pPr marL="12700" marR="48895">
              <a:lnSpc>
                <a:spcPts val="1730"/>
              </a:lnSpc>
              <a:spcBef>
                <a:spcPts val="120"/>
              </a:spcBef>
            </a:pP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развитие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совести </a:t>
            </a:r>
            <a:r>
              <a:rPr dirty="0" sz="1600" spc="-15">
                <a:solidFill>
                  <a:srgbClr val="092A2F"/>
                </a:solidFill>
                <a:latin typeface="Calibri"/>
                <a:cs typeface="Calibri"/>
              </a:rPr>
              <a:t>как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нравственного самосознания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личности,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способности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формулировать 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собственные нравственные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обязательства, осуществлять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нравственный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самоконтроль, 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требовать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от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себя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выполнения моральных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норм, давать нравственную самооценку своим и  чужим</a:t>
            </a:r>
            <a:r>
              <a:rPr dirty="0" sz="160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поступкам;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695"/>
              </a:lnSpc>
            </a:pP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принятие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личностью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базовых национальных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ценностей,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национальных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духовных</a:t>
            </a:r>
            <a:r>
              <a:rPr dirty="0" sz="1600" spc="14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традиций;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8683" y="4905857"/>
            <a:ext cx="79648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готовность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и способность выражать и отстаивать свою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общественную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позицию,</a:t>
            </a:r>
            <a:r>
              <a:rPr dirty="0" sz="1600" spc="14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критически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2165" y="211817"/>
            <a:ext cx="5753102" cy="7513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4370" y="1173861"/>
            <a:ext cx="8308975" cy="35617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dirty="0" sz="1600" spc="-5" b="1" i="1">
                <a:solidFill>
                  <a:srgbClr val="092A2F"/>
                </a:solidFill>
                <a:latin typeface="Calibri"/>
                <a:cs typeface="Calibri"/>
              </a:rPr>
              <a:t>В сфере личностного развития воспитание </a:t>
            </a:r>
            <a:r>
              <a:rPr dirty="0" sz="1600" spc="-10" b="1" i="1">
                <a:solidFill>
                  <a:srgbClr val="092A2F"/>
                </a:solidFill>
                <a:latin typeface="Calibri"/>
                <a:cs typeface="Calibri"/>
              </a:rPr>
              <a:t>обучающихся должно</a:t>
            </a:r>
            <a:r>
              <a:rPr dirty="0" sz="1600" spc="275" b="1" i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10" b="1" i="1">
                <a:solidFill>
                  <a:srgbClr val="092A2F"/>
                </a:solidFill>
                <a:latin typeface="Calibri"/>
                <a:cs typeface="Calibri"/>
              </a:rPr>
              <a:t>обеспечить</a:t>
            </a: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: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ts val="173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принятие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личностью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базовых национальных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ценностей,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национальных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духовных</a:t>
            </a:r>
            <a:r>
              <a:rPr dirty="0" sz="1600" spc="13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традиций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ts val="1730"/>
              </a:lnSpc>
              <a:buFont typeface="Wingdings"/>
              <a:buChar char=""/>
              <a:tabLst>
                <a:tab pos="299720" algn="l"/>
              </a:tabLst>
            </a:pP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готовность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и способность выражать и отстаивать свою общественную позицию,</a:t>
            </a:r>
            <a:r>
              <a:rPr dirty="0" sz="1600" spc="10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критически</a:t>
            </a:r>
            <a:endParaRPr sz="1600">
              <a:latin typeface="Calibri"/>
              <a:cs typeface="Calibri"/>
            </a:endParaRPr>
          </a:p>
          <a:p>
            <a:pPr marL="299085">
              <a:lnSpc>
                <a:spcPts val="1730"/>
              </a:lnSpc>
            </a:pP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оценивать собственные намерения, мысли и</a:t>
            </a:r>
            <a:r>
              <a:rPr dirty="0" sz="1600" spc="3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поступки</a:t>
            </a:r>
            <a:endParaRPr sz="1600">
              <a:latin typeface="Calibri"/>
              <a:cs typeface="Calibri"/>
            </a:endParaRPr>
          </a:p>
          <a:p>
            <a:pPr marL="299085" marR="314325" indent="-287020">
              <a:lnSpc>
                <a:spcPts val="1730"/>
              </a:lnSpc>
              <a:spcBef>
                <a:spcPts val="120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способность к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самостоятельным поступкам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и действиям, совершаемым на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основе  морального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выбора,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принятию ответственности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за их </a:t>
            </a:r>
            <a:r>
              <a:rPr dirty="0" sz="1600" spc="-20">
                <a:solidFill>
                  <a:srgbClr val="092A2F"/>
                </a:solidFill>
                <a:latin typeface="Calibri"/>
                <a:cs typeface="Calibri"/>
              </a:rPr>
              <a:t>результаты,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целеустремленность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и  настойчивость в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достижении</a:t>
            </a:r>
            <a:r>
              <a:rPr dirty="0" sz="1600" spc="2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092A2F"/>
                </a:solidFill>
                <a:latin typeface="Calibri"/>
                <a:cs typeface="Calibri"/>
              </a:rPr>
              <a:t>результата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ts val="1605"/>
              </a:lnSpc>
              <a:buFont typeface="Wingdings"/>
              <a:buChar char=""/>
              <a:tabLst>
                <a:tab pos="299720" algn="l"/>
              </a:tabLst>
            </a:pPr>
            <a:r>
              <a:rPr dirty="0" sz="1600" spc="-20">
                <a:solidFill>
                  <a:srgbClr val="092A2F"/>
                </a:solidFill>
                <a:latin typeface="Calibri"/>
                <a:cs typeface="Calibri"/>
              </a:rPr>
              <a:t>трудолюбие,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бережливость, жизненный оптимизм,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способность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к </a:t>
            </a:r>
            <a:r>
              <a:rPr dirty="0" sz="1600" spc="-15">
                <a:solidFill>
                  <a:srgbClr val="092A2F"/>
                </a:solidFill>
                <a:latin typeface="Calibri"/>
                <a:cs typeface="Calibri"/>
              </a:rPr>
              <a:t>преодолению</a:t>
            </a:r>
            <a:r>
              <a:rPr dirty="0" sz="1600" spc="25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15">
                <a:solidFill>
                  <a:srgbClr val="092A2F"/>
                </a:solidFill>
                <a:latin typeface="Calibri"/>
                <a:cs typeface="Calibri"/>
              </a:rPr>
              <a:t>трудностей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ts val="173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осознание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ценности других </a:t>
            </a:r>
            <a:r>
              <a:rPr dirty="0" sz="1600" spc="-15">
                <a:solidFill>
                  <a:srgbClr val="092A2F"/>
                </a:solidFill>
                <a:latin typeface="Calibri"/>
                <a:cs typeface="Calibri"/>
              </a:rPr>
              <a:t>людей,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ценности </a:t>
            </a:r>
            <a:r>
              <a:rPr dirty="0" sz="1600" spc="-15">
                <a:solidFill>
                  <a:srgbClr val="092A2F"/>
                </a:solidFill>
                <a:latin typeface="Calibri"/>
                <a:cs typeface="Calibri"/>
              </a:rPr>
              <a:t>человеческой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жизни,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нетерпимость</a:t>
            </a:r>
            <a:r>
              <a:rPr dirty="0" sz="1600" spc="22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к</a:t>
            </a:r>
            <a:endParaRPr sz="1600">
              <a:latin typeface="Calibri"/>
              <a:cs typeface="Calibri"/>
            </a:endParaRPr>
          </a:p>
          <a:p>
            <a:pPr marL="299085" marR="433070">
              <a:lnSpc>
                <a:spcPts val="1730"/>
              </a:lnSpc>
              <a:spcBef>
                <a:spcPts val="120"/>
              </a:spcBef>
            </a:pP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действиям и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влияниям, представляющим угрозу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жизни,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физическому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и нравственному 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здоровью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духовной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безопасности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личности, умение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им</a:t>
            </a:r>
            <a:r>
              <a:rPr dirty="0" sz="1600" spc="17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противодействовать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ts val="1605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dirty="0" sz="1600" spc="-15">
                <a:solidFill>
                  <a:srgbClr val="092A2F"/>
                </a:solidFill>
                <a:latin typeface="Calibri"/>
                <a:cs typeface="Calibri"/>
              </a:rPr>
              <a:t>свободолюбие как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способность к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сознательному личностному,</a:t>
            </a:r>
            <a:r>
              <a:rPr dirty="0" sz="1600" spc="16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профессиональному,</a:t>
            </a:r>
            <a:endParaRPr sz="1600">
              <a:latin typeface="Calibri"/>
              <a:cs typeface="Calibri"/>
            </a:endParaRPr>
          </a:p>
          <a:p>
            <a:pPr marL="299085">
              <a:lnSpc>
                <a:spcPts val="1730"/>
              </a:lnSpc>
            </a:pP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гражданскому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иному самоопределению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и развитию в сочетании с</a:t>
            </a:r>
            <a:r>
              <a:rPr dirty="0" sz="1600" spc="114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моральной</a:t>
            </a:r>
            <a:endParaRPr sz="1600">
              <a:latin typeface="Calibri"/>
              <a:cs typeface="Calibri"/>
            </a:endParaRPr>
          </a:p>
          <a:p>
            <a:pPr marL="299085">
              <a:lnSpc>
                <a:spcPts val="1730"/>
              </a:lnSpc>
            </a:pP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ответственностью личности </a:t>
            </a:r>
            <a:r>
              <a:rPr dirty="0" sz="1600" spc="-15">
                <a:solidFill>
                  <a:srgbClr val="092A2F"/>
                </a:solidFill>
                <a:latin typeface="Calibri"/>
                <a:cs typeface="Calibri"/>
              </a:rPr>
              <a:t>перед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семьей,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обществом,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Россией, </a:t>
            </a:r>
            <a:r>
              <a:rPr dirty="0" sz="1600" spc="-15">
                <a:solidFill>
                  <a:srgbClr val="092A2F"/>
                </a:solidFill>
                <a:latin typeface="Calibri"/>
                <a:cs typeface="Calibri"/>
              </a:rPr>
              <a:t>будущими</a:t>
            </a:r>
            <a:r>
              <a:rPr dirty="0" sz="1600" spc="30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15">
                <a:solidFill>
                  <a:srgbClr val="092A2F"/>
                </a:solidFill>
                <a:latin typeface="Calibri"/>
                <a:cs typeface="Calibri"/>
              </a:rPr>
              <a:t>поколениями</a:t>
            </a:r>
            <a:endParaRPr sz="1600">
              <a:latin typeface="Calibri"/>
              <a:cs typeface="Calibri"/>
            </a:endParaRPr>
          </a:p>
          <a:p>
            <a:pPr marL="299085" marR="5080" indent="-287020">
              <a:lnSpc>
                <a:spcPts val="1730"/>
              </a:lnSpc>
              <a:spcBef>
                <a:spcPts val="120"/>
              </a:spcBef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укрепление веры в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Россию,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чувства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личной ответственности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за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Отечество </a:t>
            </a:r>
            <a:r>
              <a:rPr dirty="0" sz="1600" spc="-15">
                <a:solidFill>
                  <a:srgbClr val="092A2F"/>
                </a:solidFill>
                <a:latin typeface="Calibri"/>
                <a:cs typeface="Calibri"/>
              </a:rPr>
              <a:t>перед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прошлыми,  </a:t>
            </a:r>
            <a:r>
              <a:rPr dirty="0" sz="1600" spc="-10">
                <a:solidFill>
                  <a:srgbClr val="092A2F"/>
                </a:solidFill>
                <a:latin typeface="Calibri"/>
                <a:cs typeface="Calibri"/>
              </a:rPr>
              <a:t>настоящими </a:t>
            </a:r>
            <a:r>
              <a:rPr dirty="0" sz="1600" spc="-5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600" spc="-15">
                <a:solidFill>
                  <a:srgbClr val="092A2F"/>
                </a:solidFill>
                <a:latin typeface="Calibri"/>
                <a:cs typeface="Calibri"/>
              </a:rPr>
              <a:t>будущими</a:t>
            </a:r>
            <a:r>
              <a:rPr dirty="0" sz="1600" spc="4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15">
                <a:solidFill>
                  <a:srgbClr val="092A2F"/>
                </a:solidFill>
                <a:latin typeface="Calibri"/>
                <a:cs typeface="Calibri"/>
              </a:rPr>
              <a:t>поколениями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20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2668" y="781812"/>
            <a:ext cx="4924043" cy="3931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3" y="1737356"/>
            <a:ext cx="7661148" cy="20238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6063" y="2664066"/>
            <a:ext cx="3870198" cy="234873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9804" y="0"/>
            <a:ext cx="7402195" cy="3175635"/>
            <a:chOff x="109804" y="0"/>
            <a:chExt cx="7402195" cy="317563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804" y="766572"/>
              <a:ext cx="3742054" cy="24089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1828" y="0"/>
              <a:ext cx="5839968" cy="101803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428615" y="745363"/>
            <a:ext cx="3130550" cy="178625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45720" marR="36830" indent="450850">
              <a:lnSpc>
                <a:spcPts val="2270"/>
              </a:lnSpc>
              <a:spcBef>
                <a:spcPts val="380"/>
              </a:spcBef>
            </a:pPr>
            <a:r>
              <a:rPr dirty="0" sz="2100" spc="-10" b="1">
                <a:solidFill>
                  <a:srgbClr val="252525"/>
                </a:solidFill>
                <a:latin typeface="Calibri"/>
                <a:cs typeface="Calibri"/>
              </a:rPr>
              <a:t>Обеспечить детям  полноценное </a:t>
            </a:r>
            <a:r>
              <a:rPr dirty="0" sz="2100" b="1">
                <a:solidFill>
                  <a:srgbClr val="252525"/>
                </a:solidFill>
                <a:latin typeface="Calibri"/>
                <a:cs typeface="Calibri"/>
              </a:rPr>
              <a:t>и</a:t>
            </a:r>
            <a:r>
              <a:rPr dirty="0" sz="2100" spc="-10" b="1">
                <a:solidFill>
                  <a:srgbClr val="252525"/>
                </a:solidFill>
                <a:latin typeface="Calibri"/>
                <a:cs typeface="Calibri"/>
              </a:rPr>
              <a:t> радостное</a:t>
            </a:r>
            <a:endParaRPr sz="2100">
              <a:latin typeface="Calibri"/>
              <a:cs typeface="Calibri"/>
            </a:endParaRPr>
          </a:p>
          <a:p>
            <a:pPr marL="367665">
              <a:lnSpc>
                <a:spcPts val="2110"/>
              </a:lnSpc>
            </a:pPr>
            <a:r>
              <a:rPr dirty="0" sz="2100" spc="-10" b="1">
                <a:solidFill>
                  <a:srgbClr val="252525"/>
                </a:solidFill>
                <a:latin typeface="Calibri"/>
                <a:cs typeface="Calibri"/>
              </a:rPr>
              <a:t>проживание</a:t>
            </a:r>
            <a:r>
              <a:rPr dirty="0" sz="2100" spc="3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2100" spc="-10" b="1">
                <a:solidFill>
                  <a:srgbClr val="252525"/>
                </a:solidFill>
                <a:latin typeface="Calibri"/>
                <a:cs typeface="Calibri"/>
              </a:rPr>
              <a:t>детства</a:t>
            </a:r>
            <a:endParaRPr sz="2100">
              <a:latin typeface="Calibri"/>
              <a:cs typeface="Calibri"/>
            </a:endParaRPr>
          </a:p>
          <a:p>
            <a:pPr algn="ctr" marL="12065" marR="5080" indent="-635">
              <a:lnSpc>
                <a:spcPts val="2270"/>
              </a:lnSpc>
              <a:spcBef>
                <a:spcPts val="160"/>
              </a:spcBef>
            </a:pPr>
            <a:r>
              <a:rPr dirty="0" sz="2100" spc="-10" b="1">
                <a:solidFill>
                  <a:srgbClr val="252525"/>
                </a:solidFill>
                <a:latin typeface="Calibri"/>
                <a:cs typeface="Calibri"/>
              </a:rPr>
              <a:t>как уникального </a:t>
            </a:r>
            <a:r>
              <a:rPr dirty="0" sz="2100" spc="-15" b="1">
                <a:solidFill>
                  <a:srgbClr val="252525"/>
                </a:solidFill>
                <a:latin typeface="Calibri"/>
                <a:cs typeface="Calibri"/>
              </a:rPr>
              <a:t>периода  </a:t>
            </a:r>
            <a:r>
              <a:rPr dirty="0" sz="2100" spc="-5" b="1">
                <a:solidFill>
                  <a:srgbClr val="252525"/>
                </a:solidFill>
                <a:latin typeface="Calibri"/>
                <a:cs typeface="Calibri"/>
              </a:rPr>
              <a:t>развития </a:t>
            </a:r>
            <a:r>
              <a:rPr dirty="0" sz="2100" b="1">
                <a:solidFill>
                  <a:srgbClr val="252525"/>
                </a:solidFill>
                <a:latin typeface="Calibri"/>
                <a:cs typeface="Calibri"/>
              </a:rPr>
              <a:t>и </a:t>
            </a:r>
            <a:r>
              <a:rPr dirty="0" sz="2100" spc="-5" b="1">
                <a:solidFill>
                  <a:srgbClr val="252525"/>
                </a:solidFill>
                <a:latin typeface="Calibri"/>
                <a:cs typeface="Calibri"/>
              </a:rPr>
              <a:t>формирования  личности</a:t>
            </a:r>
            <a:r>
              <a:rPr dirty="0" sz="2100" spc="5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2100" spc="-5" b="1">
                <a:solidFill>
                  <a:srgbClr val="252525"/>
                </a:solidFill>
                <a:latin typeface="Calibri"/>
                <a:cs typeface="Calibri"/>
              </a:rPr>
              <a:t>ребенка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1088" y="4045102"/>
            <a:ext cx="3693160" cy="9220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395"/>
              </a:lnSpc>
              <a:spcBef>
                <a:spcPts val="100"/>
              </a:spcBef>
            </a:pPr>
            <a:r>
              <a:rPr dirty="0" sz="2100" spc="-5" b="1">
                <a:solidFill>
                  <a:srgbClr val="252525"/>
                </a:solidFill>
                <a:latin typeface="Calibri"/>
                <a:cs typeface="Calibri"/>
              </a:rPr>
              <a:t>через </a:t>
            </a:r>
            <a:r>
              <a:rPr dirty="0" sz="2100" spc="-10" b="1">
                <a:solidFill>
                  <a:srgbClr val="252525"/>
                </a:solidFill>
                <a:latin typeface="Calibri"/>
                <a:cs typeface="Calibri"/>
              </a:rPr>
              <a:t>поддержку</a:t>
            </a:r>
            <a:r>
              <a:rPr dirty="0" sz="2100" spc="-2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2100" spc="-5" b="1">
                <a:solidFill>
                  <a:srgbClr val="FF0000"/>
                </a:solidFill>
                <a:latin typeface="Calibri"/>
                <a:cs typeface="Calibri"/>
              </a:rPr>
              <a:t>естественных</a:t>
            </a:r>
            <a:endParaRPr sz="2100">
              <a:latin typeface="Calibri"/>
              <a:cs typeface="Calibri"/>
            </a:endParaRPr>
          </a:p>
          <a:p>
            <a:pPr marL="490855" marR="483870" indent="160020">
              <a:lnSpc>
                <a:spcPts val="2270"/>
              </a:lnSpc>
              <a:spcBef>
                <a:spcPts val="160"/>
              </a:spcBef>
            </a:pPr>
            <a:r>
              <a:rPr dirty="0" sz="2100" spc="-10" b="1">
                <a:solidFill>
                  <a:srgbClr val="FF0000"/>
                </a:solidFill>
                <a:latin typeface="Calibri"/>
                <a:cs typeface="Calibri"/>
              </a:rPr>
              <a:t>процессов </a:t>
            </a:r>
            <a:r>
              <a:rPr dirty="0" sz="2100" spc="-5" b="1">
                <a:solidFill>
                  <a:srgbClr val="252525"/>
                </a:solidFill>
                <a:latin typeface="Calibri"/>
                <a:cs typeface="Calibri"/>
              </a:rPr>
              <a:t>развития,  воспитания </a:t>
            </a:r>
            <a:r>
              <a:rPr dirty="0" sz="2100" b="1">
                <a:solidFill>
                  <a:srgbClr val="252525"/>
                </a:solidFill>
                <a:latin typeface="Calibri"/>
                <a:cs typeface="Calibri"/>
              </a:rPr>
              <a:t>и</a:t>
            </a:r>
            <a:r>
              <a:rPr dirty="0" sz="2100" spc="-50" b="1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dirty="0" sz="2100" spc="-5" b="1">
                <a:solidFill>
                  <a:srgbClr val="252525"/>
                </a:solidFill>
                <a:latin typeface="Calibri"/>
                <a:cs typeface="Calibri"/>
              </a:rPr>
              <a:t>обучения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74392" y="2132076"/>
            <a:ext cx="3584448" cy="2086356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20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08009" y="4865319"/>
            <a:ext cx="16573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solidFill>
                  <a:srgbClr val="124A54"/>
                </a:solidFill>
                <a:latin typeface="Arial"/>
                <a:cs typeface="Arial"/>
              </a:rPr>
              <a:t>21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9976" y="160020"/>
            <a:ext cx="7859268" cy="1143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4428" y="1338453"/>
            <a:ext cx="7207884" cy="7937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dirty="0" sz="1800" spc="-25">
                <a:solidFill>
                  <a:srgbClr val="000000"/>
                </a:solidFill>
              </a:rPr>
              <a:t>Главная </a:t>
            </a:r>
            <a:r>
              <a:rPr dirty="0" sz="1800" spc="-10">
                <a:solidFill>
                  <a:srgbClr val="A30000"/>
                </a:solidFill>
              </a:rPr>
              <a:t>цель </a:t>
            </a:r>
            <a:r>
              <a:rPr dirty="0" sz="1800">
                <a:solidFill>
                  <a:srgbClr val="000000"/>
                </a:solidFill>
              </a:rPr>
              <a:t>образования </a:t>
            </a:r>
            <a:r>
              <a:rPr dirty="0" sz="1800" spc="-5">
                <a:solidFill>
                  <a:srgbClr val="000000"/>
                </a:solidFill>
              </a:rPr>
              <a:t>на </a:t>
            </a:r>
            <a:r>
              <a:rPr dirty="0" sz="1800">
                <a:solidFill>
                  <a:srgbClr val="000000"/>
                </a:solidFill>
              </a:rPr>
              <a:t>всех </a:t>
            </a:r>
            <a:r>
              <a:rPr dirty="0" sz="1800" spc="-5">
                <a:solidFill>
                  <a:srgbClr val="000000"/>
                </a:solidFill>
              </a:rPr>
              <a:t>его </a:t>
            </a:r>
            <a:r>
              <a:rPr dirty="0" sz="1800">
                <a:solidFill>
                  <a:srgbClr val="000000"/>
                </a:solidFill>
              </a:rPr>
              <a:t>уровнях, </a:t>
            </a:r>
            <a:r>
              <a:rPr dirty="0" sz="1800" spc="-5">
                <a:solidFill>
                  <a:srgbClr val="000000"/>
                </a:solidFill>
              </a:rPr>
              <a:t>начиная </a:t>
            </a:r>
            <a:r>
              <a:rPr dirty="0" sz="1800">
                <a:solidFill>
                  <a:srgbClr val="000000"/>
                </a:solidFill>
              </a:rPr>
              <a:t>с</a:t>
            </a:r>
            <a:r>
              <a:rPr dirty="0" sz="1800" spc="-90">
                <a:solidFill>
                  <a:srgbClr val="000000"/>
                </a:solidFill>
              </a:rPr>
              <a:t> </a:t>
            </a:r>
            <a:r>
              <a:rPr dirty="0" sz="1800" spc="-10">
                <a:solidFill>
                  <a:srgbClr val="000000"/>
                </a:solidFill>
              </a:rPr>
              <a:t>дошкольного:</a:t>
            </a:r>
            <a:endParaRPr sz="1800"/>
          </a:p>
          <a:p>
            <a:pPr marL="12700" marR="334645">
              <a:lnSpc>
                <a:spcPts val="1939"/>
              </a:lnSpc>
              <a:spcBef>
                <a:spcPts val="140"/>
              </a:spcBef>
            </a:pPr>
            <a:r>
              <a:rPr dirty="0" sz="1800" i="1">
                <a:solidFill>
                  <a:srgbClr val="A30000"/>
                </a:solidFill>
                <a:latin typeface="Calibri"/>
                <a:cs typeface="Calibri"/>
              </a:rPr>
              <a:t>воспитание </a:t>
            </a:r>
            <a:r>
              <a:rPr dirty="0" sz="1800" spc="-5" i="1">
                <a:solidFill>
                  <a:srgbClr val="A30000"/>
                </a:solidFill>
                <a:latin typeface="Calibri"/>
                <a:cs typeface="Calibri"/>
              </a:rPr>
              <a:t>активной, творческой </a:t>
            </a:r>
            <a:r>
              <a:rPr dirty="0" sz="1800" i="1">
                <a:solidFill>
                  <a:srgbClr val="A30000"/>
                </a:solidFill>
                <a:latin typeface="Calibri"/>
                <a:cs typeface="Calibri"/>
              </a:rPr>
              <a:t>личности, </a:t>
            </a:r>
            <a:r>
              <a:rPr dirty="0" sz="1800" spc="-5" i="1">
                <a:solidFill>
                  <a:srgbClr val="A30000"/>
                </a:solidFill>
                <a:latin typeface="Calibri"/>
                <a:cs typeface="Calibri"/>
              </a:rPr>
              <a:t>готовой </a:t>
            </a:r>
            <a:r>
              <a:rPr dirty="0" sz="1800" i="1">
                <a:solidFill>
                  <a:srgbClr val="A30000"/>
                </a:solidFill>
                <a:latin typeface="Calibri"/>
                <a:cs typeface="Calibri"/>
              </a:rPr>
              <a:t>к </a:t>
            </a:r>
            <a:r>
              <a:rPr dirty="0" sz="1800" spc="-5" i="1">
                <a:solidFill>
                  <a:srgbClr val="A30000"/>
                </a:solidFill>
                <a:latin typeface="Calibri"/>
                <a:cs typeface="Calibri"/>
              </a:rPr>
              <a:t>успешной  </a:t>
            </a:r>
            <a:r>
              <a:rPr dirty="0" sz="1800" spc="-5" i="1">
                <a:solidFill>
                  <a:srgbClr val="A30000"/>
                </a:solidFill>
                <a:latin typeface="Calibri"/>
                <a:cs typeface="Calibri"/>
              </a:rPr>
              <a:t>самореализации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4428" y="2079117"/>
            <a:ext cx="7938770" cy="2769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55"/>
              </a:lnSpc>
              <a:spcBef>
                <a:spcPts val="100"/>
              </a:spcBef>
            </a:pP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Задачи: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ts val="1945"/>
              </a:lnSpc>
              <a:buFont typeface="Wingdings"/>
              <a:buChar char=""/>
              <a:tabLst>
                <a:tab pos="299720" algn="l"/>
              </a:tabLst>
            </a:pPr>
            <a:r>
              <a:rPr dirty="0" sz="1800" spc="-5">
                <a:latin typeface="Calibri"/>
                <a:cs typeface="Calibri"/>
              </a:rPr>
              <a:t>развитие социальных, </a:t>
            </a:r>
            <a:r>
              <a:rPr dirty="0" sz="1800">
                <a:latin typeface="Calibri"/>
                <a:cs typeface="Calibri"/>
              </a:rPr>
              <a:t>нравственных, </a:t>
            </a:r>
            <a:r>
              <a:rPr dirty="0" sz="1800" spc="-5">
                <a:latin typeface="Calibri"/>
                <a:cs typeface="Calibri"/>
              </a:rPr>
              <a:t>физических,</a:t>
            </a:r>
            <a:r>
              <a:rPr dirty="0" sz="1800" spc="9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интеллектуальных,</a:t>
            </a:r>
            <a:endParaRPr sz="1800">
              <a:latin typeface="Calibri"/>
              <a:cs typeface="Calibri"/>
            </a:endParaRPr>
          </a:p>
          <a:p>
            <a:pPr marL="299085" marR="285750">
              <a:lnSpc>
                <a:spcPts val="1939"/>
              </a:lnSpc>
              <a:spcBef>
                <a:spcPts val="140"/>
              </a:spcBef>
            </a:pPr>
            <a:r>
              <a:rPr dirty="0" sz="1800" spc="-5">
                <a:latin typeface="Calibri"/>
                <a:cs typeface="Calibri"/>
              </a:rPr>
              <a:t>эстетических качеств; </a:t>
            </a:r>
            <a:r>
              <a:rPr dirty="0" sz="1800" spc="-10">
                <a:latin typeface="Calibri"/>
                <a:cs typeface="Calibri"/>
              </a:rPr>
              <a:t>создание благоприятных </a:t>
            </a:r>
            <a:r>
              <a:rPr dirty="0" sz="1800" spc="-5">
                <a:latin typeface="Calibri"/>
                <a:cs typeface="Calibri"/>
              </a:rPr>
              <a:t>условий </a:t>
            </a:r>
            <a:r>
              <a:rPr dirty="0" sz="1800">
                <a:latin typeface="Calibri"/>
                <a:cs typeface="Calibri"/>
              </a:rPr>
              <a:t>для </a:t>
            </a:r>
            <a:r>
              <a:rPr dirty="0" sz="1800" spc="-5">
                <a:latin typeface="Calibri"/>
                <a:cs typeface="Calibri"/>
              </a:rPr>
              <a:t>гармоничного  развития </a:t>
            </a:r>
            <a:r>
              <a:rPr dirty="0" sz="1800" spc="-10">
                <a:latin typeface="Calibri"/>
                <a:cs typeface="Calibri"/>
              </a:rPr>
              <a:t>каждого </a:t>
            </a:r>
            <a:r>
              <a:rPr dirty="0" sz="1800" spc="-5">
                <a:latin typeface="Calibri"/>
                <a:cs typeface="Calibri"/>
              </a:rPr>
              <a:t>ребенка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10">
                <a:latin typeface="Calibri"/>
                <a:cs typeface="Calibri"/>
              </a:rPr>
              <a:t>соответствии </a:t>
            </a:r>
            <a:r>
              <a:rPr dirty="0" sz="1800">
                <a:latin typeface="Calibri"/>
                <a:cs typeface="Calibri"/>
              </a:rPr>
              <a:t>с </a:t>
            </a:r>
            <a:r>
              <a:rPr dirty="0" sz="1800" spc="-10">
                <a:latin typeface="Calibri"/>
                <a:cs typeface="Calibri"/>
              </a:rPr>
              <a:t>его </a:t>
            </a:r>
            <a:r>
              <a:rPr dirty="0" sz="1800" spc="-5">
                <a:latin typeface="Calibri"/>
                <a:cs typeface="Calibri"/>
              </a:rPr>
              <a:t>возрастными, гендерными,  индивидуальными </a:t>
            </a:r>
            <a:r>
              <a:rPr dirty="0" sz="1800" spc="-10">
                <a:latin typeface="Calibri"/>
                <a:cs typeface="Calibri"/>
              </a:rPr>
              <a:t>особенностями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5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склонностями</a:t>
            </a:r>
            <a:endParaRPr sz="1800">
              <a:latin typeface="Calibri"/>
              <a:cs typeface="Calibri"/>
            </a:endParaRPr>
          </a:p>
          <a:p>
            <a:pPr marL="299085" marR="5080" indent="-287020">
              <a:lnSpc>
                <a:spcPts val="1939"/>
              </a:lnSpc>
              <a:spcBef>
                <a:spcPts val="15"/>
              </a:spcBef>
              <a:buFont typeface="Wingdings"/>
              <a:buChar char=""/>
              <a:tabLst>
                <a:tab pos="299720" algn="l"/>
              </a:tabLst>
            </a:pPr>
            <a:r>
              <a:rPr dirty="0" sz="1800" spc="-5">
                <a:latin typeface="Calibri"/>
                <a:cs typeface="Calibri"/>
              </a:rPr>
              <a:t>формирование </a:t>
            </a:r>
            <a:r>
              <a:rPr dirty="0" sz="1800" spc="-10">
                <a:latin typeface="Calibri"/>
                <a:cs typeface="Calibri"/>
              </a:rPr>
              <a:t>общей </a:t>
            </a:r>
            <a:r>
              <a:rPr dirty="0" sz="1800" spc="-20">
                <a:latin typeface="Calibri"/>
                <a:cs typeface="Calibri"/>
              </a:rPr>
              <a:t>культуры </a:t>
            </a:r>
            <a:r>
              <a:rPr dirty="0" sz="1800" spc="-5">
                <a:latin typeface="Calibri"/>
                <a:cs typeface="Calibri"/>
              </a:rPr>
              <a:t>личности,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10">
                <a:latin typeface="Calibri"/>
                <a:cs typeface="Calibri"/>
              </a:rPr>
              <a:t>том </a:t>
            </a:r>
            <a:r>
              <a:rPr dirty="0" sz="1800" spc="-5">
                <a:latin typeface="Calibri"/>
                <a:cs typeface="Calibri"/>
              </a:rPr>
              <a:t>числе ценностей </a:t>
            </a:r>
            <a:r>
              <a:rPr dirty="0" sz="1800" spc="-10">
                <a:latin typeface="Calibri"/>
                <a:cs typeface="Calibri"/>
              </a:rPr>
              <a:t>здорового </a:t>
            </a:r>
            <a:r>
              <a:rPr dirty="0" sz="1800">
                <a:latin typeface="Calibri"/>
                <a:cs typeface="Calibri"/>
              </a:rPr>
              <a:t>и  </a:t>
            </a:r>
            <a:r>
              <a:rPr dirty="0" sz="1800" spc="-10">
                <a:latin typeface="Calibri"/>
                <a:cs typeface="Calibri"/>
              </a:rPr>
              <a:t>устойчивого </a:t>
            </a:r>
            <a:r>
              <a:rPr dirty="0" sz="1800" spc="-5">
                <a:latin typeface="Calibri"/>
                <a:cs typeface="Calibri"/>
              </a:rPr>
              <a:t>образа жизни, инициативности, </a:t>
            </a:r>
            <a:r>
              <a:rPr dirty="0" sz="1800" spc="-10">
                <a:latin typeface="Calibri"/>
                <a:cs typeface="Calibri"/>
              </a:rPr>
              <a:t>самостоятельности </a:t>
            </a:r>
            <a:r>
              <a:rPr dirty="0" sz="1800">
                <a:latin typeface="Calibri"/>
                <a:cs typeface="Calibri"/>
              </a:rPr>
              <a:t>и  </a:t>
            </a:r>
            <a:r>
              <a:rPr dirty="0" sz="1800" spc="-10">
                <a:latin typeface="Calibri"/>
                <a:cs typeface="Calibri"/>
              </a:rPr>
              <a:t>ответственности, </a:t>
            </a:r>
            <a:r>
              <a:rPr dirty="0" sz="1800" spc="-5">
                <a:latin typeface="Calibri"/>
                <a:cs typeface="Calibri"/>
              </a:rPr>
              <a:t>активной жизненной</a:t>
            </a:r>
            <a:r>
              <a:rPr dirty="0" sz="1800" spc="9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позиции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ts val="1814"/>
              </a:lnSpc>
              <a:buFont typeface="Wingdings"/>
              <a:buChar char=""/>
              <a:tabLst>
                <a:tab pos="299720" algn="l"/>
              </a:tabLst>
            </a:pPr>
            <a:r>
              <a:rPr dirty="0" sz="1800" spc="-5">
                <a:latin typeface="Calibri"/>
                <a:cs typeface="Calibri"/>
              </a:rPr>
              <a:t>развитие </a:t>
            </a:r>
            <a:r>
              <a:rPr dirty="0" sz="1800" spc="-10">
                <a:latin typeface="Calibri"/>
                <a:cs typeface="Calibri"/>
              </a:rPr>
              <a:t>способностей </a:t>
            </a:r>
            <a:r>
              <a:rPr dirty="0" sz="1800">
                <a:latin typeface="Calibri"/>
                <a:cs typeface="Calibri"/>
              </a:rPr>
              <a:t>и </a:t>
            </a:r>
            <a:r>
              <a:rPr dirty="0" sz="1800" spc="-10">
                <a:latin typeface="Calibri"/>
                <a:cs typeface="Calibri"/>
              </a:rPr>
              <a:t>творческого </a:t>
            </a:r>
            <a:r>
              <a:rPr dirty="0" sz="1800" spc="-5">
                <a:latin typeface="Calibri"/>
                <a:cs typeface="Calibri"/>
              </a:rPr>
              <a:t>потенциала </a:t>
            </a:r>
            <a:r>
              <a:rPr dirty="0" sz="1800" spc="-10">
                <a:latin typeface="Calibri"/>
                <a:cs typeface="Calibri"/>
              </a:rPr>
              <a:t>каждого</a:t>
            </a:r>
            <a:r>
              <a:rPr dirty="0" sz="1800" spc="13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ребенка;</a:t>
            </a:r>
            <a:endParaRPr sz="1800">
              <a:latin typeface="Calibri"/>
              <a:cs typeface="Calibri"/>
            </a:endParaRPr>
          </a:p>
          <a:p>
            <a:pPr marL="299085">
              <a:lnSpc>
                <a:spcPts val="1945"/>
              </a:lnSpc>
            </a:pPr>
            <a:r>
              <a:rPr dirty="0" sz="1800" spc="-5">
                <a:latin typeface="Calibri"/>
                <a:cs typeface="Calibri"/>
              </a:rPr>
              <a:t>организация </a:t>
            </a:r>
            <a:r>
              <a:rPr dirty="0" sz="1800" spc="-15">
                <a:latin typeface="Calibri"/>
                <a:cs typeface="Calibri"/>
              </a:rPr>
              <a:t>содержательного </a:t>
            </a:r>
            <a:r>
              <a:rPr dirty="0" sz="1800" spc="-10">
                <a:latin typeface="Calibri"/>
                <a:cs typeface="Calibri"/>
              </a:rPr>
              <a:t>взаимодействия </a:t>
            </a:r>
            <a:r>
              <a:rPr dirty="0" sz="1800" spc="-5">
                <a:latin typeface="Calibri"/>
                <a:cs typeface="Calibri"/>
              </a:rPr>
              <a:t>ребенка </a:t>
            </a:r>
            <a:r>
              <a:rPr dirty="0" sz="1800">
                <a:latin typeface="Calibri"/>
                <a:cs typeface="Calibri"/>
              </a:rPr>
              <a:t>с </a:t>
            </a:r>
            <a:r>
              <a:rPr dirty="0" sz="1800" spc="-5">
                <a:latin typeface="Calibri"/>
                <a:cs typeface="Calibri"/>
              </a:rPr>
              <a:t>другими</a:t>
            </a:r>
            <a:r>
              <a:rPr dirty="0" sz="1800" spc="8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детьми,</a:t>
            </a:r>
            <a:endParaRPr sz="1800">
              <a:latin typeface="Calibri"/>
              <a:cs typeface="Calibri"/>
            </a:endParaRPr>
          </a:p>
          <a:p>
            <a:pPr marL="299085">
              <a:lnSpc>
                <a:spcPts val="2055"/>
              </a:lnSpc>
            </a:pPr>
            <a:r>
              <a:rPr dirty="0" sz="1800" spc="-5">
                <a:latin typeface="Calibri"/>
                <a:cs typeface="Calibri"/>
              </a:rPr>
              <a:t>взрослыми </a:t>
            </a:r>
            <a:r>
              <a:rPr dirty="0" sz="1800">
                <a:latin typeface="Calibri"/>
                <a:cs typeface="Calibri"/>
              </a:rPr>
              <a:t>и </a:t>
            </a:r>
            <a:r>
              <a:rPr dirty="0" sz="1800" spc="-10">
                <a:latin typeface="Calibri"/>
                <a:cs typeface="Calibri"/>
              </a:rPr>
              <a:t>окружающим </a:t>
            </a:r>
            <a:r>
              <a:rPr dirty="0" sz="1800" spc="-5">
                <a:latin typeface="Calibri"/>
                <a:cs typeface="Calibri"/>
              </a:rPr>
              <a:t>миром </a:t>
            </a:r>
            <a:r>
              <a:rPr dirty="0" sz="1800">
                <a:latin typeface="Calibri"/>
                <a:cs typeface="Calibri"/>
              </a:rPr>
              <a:t>на </a:t>
            </a:r>
            <a:r>
              <a:rPr dirty="0" sz="1800" spc="-5">
                <a:latin typeface="Calibri"/>
                <a:cs typeface="Calibri"/>
              </a:rPr>
              <a:t>основе гуманистических ценностей</a:t>
            </a:r>
            <a:r>
              <a:rPr dirty="0" sz="1800" spc="1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0940" y="4795824"/>
            <a:ext cx="35407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идеалов, </a:t>
            </a:r>
            <a:r>
              <a:rPr dirty="0" sz="1800">
                <a:latin typeface="Calibri"/>
                <a:cs typeface="Calibri"/>
              </a:rPr>
              <a:t>прав </a:t>
            </a:r>
            <a:r>
              <a:rPr dirty="0" sz="1800" spc="-10">
                <a:latin typeface="Calibri"/>
                <a:cs typeface="Calibri"/>
              </a:rPr>
              <a:t>свободного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человека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9976" y="233165"/>
            <a:ext cx="7859268" cy="114148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84428" y="1482344"/>
            <a:ext cx="8120380" cy="2769870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299085" marR="5080" indent="-287020">
              <a:lnSpc>
                <a:spcPts val="1939"/>
              </a:lnSpc>
              <a:spcBef>
                <a:spcPts val="345"/>
              </a:spcBef>
              <a:buFont typeface="Wingdings"/>
              <a:buChar char=""/>
              <a:tabLst>
                <a:tab pos="299720" algn="l"/>
              </a:tabLst>
            </a:pPr>
            <a:r>
              <a:rPr dirty="0" sz="1800" spc="-5">
                <a:latin typeface="Calibri"/>
                <a:cs typeface="Calibri"/>
              </a:rPr>
              <a:t>воспитание патриотических чувств, </a:t>
            </a:r>
            <a:r>
              <a:rPr dirty="0" sz="1800">
                <a:latin typeface="Calibri"/>
                <a:cs typeface="Calibri"/>
              </a:rPr>
              <a:t>любви к </a:t>
            </a:r>
            <a:r>
              <a:rPr dirty="0" sz="1800" spc="-15">
                <a:latin typeface="Calibri"/>
                <a:cs typeface="Calibri"/>
              </a:rPr>
              <a:t>Родине, гордости </a:t>
            </a:r>
            <a:r>
              <a:rPr dirty="0" sz="1800" spc="-5">
                <a:latin typeface="Calibri"/>
                <a:cs typeface="Calibri"/>
              </a:rPr>
              <a:t>за </a:t>
            </a:r>
            <a:r>
              <a:rPr dirty="0" sz="1800">
                <a:latin typeface="Calibri"/>
                <a:cs typeface="Calibri"/>
              </a:rPr>
              <a:t>ее </a:t>
            </a:r>
            <a:r>
              <a:rPr dirty="0" sz="1800" spc="-10">
                <a:latin typeface="Calibri"/>
                <a:cs typeface="Calibri"/>
              </a:rPr>
              <a:t>достижения  </a:t>
            </a:r>
            <a:r>
              <a:rPr dirty="0" sz="1800">
                <a:latin typeface="Calibri"/>
                <a:cs typeface="Calibri"/>
              </a:rPr>
              <a:t>на </a:t>
            </a:r>
            <a:r>
              <a:rPr dirty="0" sz="1800" spc="-5">
                <a:latin typeface="Calibri"/>
                <a:cs typeface="Calibri"/>
              </a:rPr>
              <a:t>основе духовно-нравственных </a:t>
            </a:r>
            <a:r>
              <a:rPr dirty="0" sz="1800">
                <a:latin typeface="Calibri"/>
                <a:cs typeface="Calibri"/>
              </a:rPr>
              <a:t>и </a:t>
            </a:r>
            <a:r>
              <a:rPr dirty="0" sz="1800" spc="-15">
                <a:latin typeface="Calibri"/>
                <a:cs typeface="Calibri"/>
              </a:rPr>
              <a:t>социокультурных </a:t>
            </a:r>
            <a:r>
              <a:rPr dirty="0" sz="1800" spc="-5">
                <a:latin typeface="Calibri"/>
                <a:cs typeface="Calibri"/>
              </a:rPr>
              <a:t>ценностей </a:t>
            </a:r>
            <a:r>
              <a:rPr dirty="0" sz="1800">
                <a:latin typeface="Calibri"/>
                <a:cs typeface="Calibri"/>
              </a:rPr>
              <a:t>и </a:t>
            </a:r>
            <a:r>
              <a:rPr dirty="0" sz="1800" spc="-5">
                <a:latin typeface="Calibri"/>
                <a:cs typeface="Calibri"/>
              </a:rPr>
              <a:t>принятых </a:t>
            </a:r>
            <a:r>
              <a:rPr dirty="0" sz="1800">
                <a:latin typeface="Calibri"/>
                <a:cs typeface="Calibri"/>
              </a:rPr>
              <a:t>в  </a:t>
            </a:r>
            <a:r>
              <a:rPr dirty="0" sz="1800" spc="-5">
                <a:latin typeface="Calibri"/>
                <a:cs typeface="Calibri"/>
              </a:rPr>
              <a:t>обществе </a:t>
            </a:r>
            <a:r>
              <a:rPr dirty="0" sz="1800">
                <a:latin typeface="Calibri"/>
                <a:cs typeface="Calibri"/>
              </a:rPr>
              <a:t>правил и норм </a:t>
            </a:r>
            <a:r>
              <a:rPr dirty="0" sz="1800" spc="-5">
                <a:latin typeface="Calibri"/>
                <a:cs typeface="Calibri"/>
              </a:rPr>
              <a:t>поведения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5">
                <a:latin typeface="Calibri"/>
                <a:cs typeface="Calibri"/>
              </a:rPr>
              <a:t>интересах </a:t>
            </a:r>
            <a:r>
              <a:rPr dirty="0" sz="1800" spc="-10">
                <a:latin typeface="Calibri"/>
                <a:cs typeface="Calibri"/>
              </a:rPr>
              <a:t>человека, семьи,</a:t>
            </a:r>
            <a:r>
              <a:rPr dirty="0" sz="1800" spc="8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общества</a:t>
            </a:r>
            <a:endParaRPr sz="1800">
              <a:latin typeface="Calibri"/>
              <a:cs typeface="Calibri"/>
            </a:endParaRPr>
          </a:p>
          <a:p>
            <a:pPr marL="299085" marR="455295" indent="-287020">
              <a:lnSpc>
                <a:spcPts val="1939"/>
              </a:lnSpc>
              <a:spcBef>
                <a:spcPts val="15"/>
              </a:spcBef>
              <a:buFont typeface="Wingdings"/>
              <a:buChar char=""/>
              <a:tabLst>
                <a:tab pos="299720" algn="l"/>
              </a:tabLst>
            </a:pPr>
            <a:r>
              <a:rPr dirty="0" sz="1800" spc="-5">
                <a:latin typeface="Calibri"/>
                <a:cs typeface="Calibri"/>
              </a:rPr>
              <a:t>воспитание чувства </a:t>
            </a:r>
            <a:r>
              <a:rPr dirty="0" sz="1800" spc="-10">
                <a:latin typeface="Calibri"/>
                <a:cs typeface="Calibri"/>
              </a:rPr>
              <a:t>собственного достоинства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5">
                <a:latin typeface="Calibri"/>
                <a:cs typeface="Calibri"/>
              </a:rPr>
              <a:t>процессе освоения разных  видов социальной </a:t>
            </a:r>
            <a:r>
              <a:rPr dirty="0" sz="1800" spc="-20">
                <a:latin typeface="Calibri"/>
                <a:cs typeface="Calibri"/>
              </a:rPr>
              <a:t>культуры,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10">
                <a:latin typeface="Calibri"/>
                <a:cs typeface="Calibri"/>
              </a:rPr>
              <a:t>том </a:t>
            </a:r>
            <a:r>
              <a:rPr dirty="0" sz="1800" spc="-5">
                <a:latin typeface="Calibri"/>
                <a:cs typeface="Calibri"/>
              </a:rPr>
              <a:t>числе </a:t>
            </a:r>
            <a:r>
              <a:rPr dirty="0" sz="1800">
                <a:latin typeface="Calibri"/>
                <a:cs typeface="Calibri"/>
              </a:rPr>
              <a:t>и </a:t>
            </a:r>
            <a:r>
              <a:rPr dirty="0" sz="1800" spc="-5">
                <a:latin typeface="Calibri"/>
                <a:cs typeface="Calibri"/>
              </a:rPr>
              <a:t>многонациональной</a:t>
            </a:r>
            <a:r>
              <a:rPr dirty="0" sz="1800" spc="9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культуры</a:t>
            </a:r>
            <a:endParaRPr sz="1800">
              <a:latin typeface="Calibri"/>
              <a:cs typeface="Calibri"/>
            </a:endParaRPr>
          </a:p>
          <a:p>
            <a:pPr marL="299085">
              <a:lnSpc>
                <a:spcPts val="1814"/>
              </a:lnSpc>
            </a:pPr>
            <a:r>
              <a:rPr dirty="0" sz="1800" spc="-10">
                <a:latin typeface="Calibri"/>
                <a:cs typeface="Calibri"/>
              </a:rPr>
              <a:t>народов </a:t>
            </a:r>
            <a:r>
              <a:rPr dirty="0" sz="1800" spc="-15">
                <a:latin typeface="Calibri"/>
                <a:cs typeface="Calibri"/>
              </a:rPr>
              <a:t>России </a:t>
            </a:r>
            <a:r>
              <a:rPr dirty="0" sz="1800">
                <a:latin typeface="Calibri"/>
                <a:cs typeface="Calibri"/>
              </a:rPr>
              <a:t>и </a:t>
            </a:r>
            <a:r>
              <a:rPr dirty="0" sz="1800" spc="-5">
                <a:latin typeface="Calibri"/>
                <a:cs typeface="Calibri"/>
              </a:rPr>
              <a:t>мира, умения общаться </a:t>
            </a:r>
            <a:r>
              <a:rPr dirty="0" sz="1800">
                <a:latin typeface="Calibri"/>
                <a:cs typeface="Calibri"/>
              </a:rPr>
              <a:t>с </a:t>
            </a:r>
            <a:r>
              <a:rPr dirty="0" sz="1800" spc="-5">
                <a:latin typeface="Calibri"/>
                <a:cs typeface="Calibri"/>
              </a:rPr>
              <a:t>разными</a:t>
            </a:r>
            <a:r>
              <a:rPr dirty="0" sz="1800" spc="10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людьми</a:t>
            </a:r>
            <a:endParaRPr sz="1800">
              <a:latin typeface="Calibri"/>
              <a:cs typeface="Calibri"/>
            </a:endParaRPr>
          </a:p>
          <a:p>
            <a:pPr marL="299085" marR="13970" indent="-287020">
              <a:lnSpc>
                <a:spcPct val="90000"/>
              </a:lnSpc>
              <a:spcBef>
                <a:spcPts val="110"/>
              </a:spcBef>
              <a:buFont typeface="Wingdings"/>
              <a:buChar char=""/>
              <a:tabLst>
                <a:tab pos="299720" algn="l"/>
              </a:tabLst>
            </a:pPr>
            <a:r>
              <a:rPr dirty="0" sz="1800" spc="-10">
                <a:latin typeface="Calibri"/>
                <a:cs typeface="Calibri"/>
              </a:rPr>
              <a:t>объединение </a:t>
            </a:r>
            <a:r>
              <a:rPr dirty="0" sz="1800" spc="-5">
                <a:latin typeface="Calibri"/>
                <a:cs typeface="Calibri"/>
              </a:rPr>
              <a:t>воспитательных ресурсов </a:t>
            </a:r>
            <a:r>
              <a:rPr dirty="0" sz="1800" spc="-10">
                <a:latin typeface="Calibri"/>
                <a:cs typeface="Calibri"/>
              </a:rPr>
              <a:t>семьи </a:t>
            </a:r>
            <a:r>
              <a:rPr dirty="0" sz="1800">
                <a:latin typeface="Calibri"/>
                <a:cs typeface="Calibri"/>
              </a:rPr>
              <a:t>и </a:t>
            </a:r>
            <a:r>
              <a:rPr dirty="0" sz="1800" spc="-10">
                <a:latin typeface="Calibri"/>
                <a:cs typeface="Calibri"/>
              </a:rPr>
              <a:t>дошкольной </a:t>
            </a:r>
            <a:r>
              <a:rPr dirty="0" sz="1800" spc="-5">
                <a:latin typeface="Calibri"/>
                <a:cs typeface="Calibri"/>
              </a:rPr>
              <a:t>организации </a:t>
            </a:r>
            <a:r>
              <a:rPr dirty="0" sz="1800">
                <a:latin typeface="Calibri"/>
                <a:cs typeface="Calibri"/>
              </a:rPr>
              <a:t>на  </a:t>
            </a:r>
            <a:r>
              <a:rPr dirty="0" sz="1800" spc="-5">
                <a:latin typeface="Calibri"/>
                <a:cs typeface="Calibri"/>
              </a:rPr>
              <a:t>основе традиционных духовно-нравственных ценностей </a:t>
            </a:r>
            <a:r>
              <a:rPr dirty="0" sz="1800" spc="-10">
                <a:latin typeface="Calibri"/>
                <a:cs typeface="Calibri"/>
              </a:rPr>
              <a:t>семьи </a:t>
            </a:r>
            <a:r>
              <a:rPr dirty="0" sz="1800">
                <a:latin typeface="Calibri"/>
                <a:cs typeface="Calibri"/>
              </a:rPr>
              <a:t>и </a:t>
            </a:r>
            <a:r>
              <a:rPr dirty="0" sz="1800" spc="-5">
                <a:latin typeface="Calibri"/>
                <a:cs typeface="Calibri"/>
              </a:rPr>
              <a:t>общества;  установление партнерских взаимоотношений </a:t>
            </a:r>
            <a:r>
              <a:rPr dirty="0" sz="1800">
                <a:latin typeface="Calibri"/>
                <a:cs typeface="Calibri"/>
              </a:rPr>
              <a:t>с </a:t>
            </a:r>
            <a:r>
              <a:rPr dirty="0" sz="1800" spc="-10">
                <a:latin typeface="Calibri"/>
                <a:cs typeface="Calibri"/>
              </a:rPr>
              <a:t>семьей, </a:t>
            </a:r>
            <a:r>
              <a:rPr dirty="0" sz="1800" spc="-5">
                <a:latin typeface="Calibri"/>
                <a:cs typeface="Calibri"/>
              </a:rPr>
              <a:t>оказание </a:t>
            </a:r>
            <a:r>
              <a:rPr dirty="0" sz="1800">
                <a:latin typeface="Calibri"/>
                <a:cs typeface="Calibri"/>
              </a:rPr>
              <a:t>ей </a:t>
            </a:r>
            <a:r>
              <a:rPr dirty="0" sz="1800" spc="-10">
                <a:latin typeface="Calibri"/>
                <a:cs typeface="Calibri"/>
              </a:rPr>
              <a:t>психолого-  педагогической </a:t>
            </a:r>
            <a:r>
              <a:rPr dirty="0" sz="1800" spc="-5">
                <a:latin typeface="Calibri"/>
                <a:cs typeface="Calibri"/>
              </a:rPr>
              <a:t>поддержки, </a:t>
            </a:r>
            <a:r>
              <a:rPr dirty="0" sz="1800">
                <a:latin typeface="Calibri"/>
                <a:cs typeface="Calibri"/>
              </a:rPr>
              <a:t>повышение </a:t>
            </a:r>
            <a:r>
              <a:rPr dirty="0" sz="1800" spc="-10">
                <a:latin typeface="Calibri"/>
                <a:cs typeface="Calibri"/>
              </a:rPr>
              <a:t>компетентности </a:t>
            </a:r>
            <a:r>
              <a:rPr dirty="0" sz="1800" spc="-15">
                <a:latin typeface="Calibri"/>
                <a:cs typeface="Calibri"/>
              </a:rPr>
              <a:t>родителей </a:t>
            </a:r>
            <a:r>
              <a:rPr dirty="0" sz="1800" spc="-10">
                <a:latin typeface="Calibri"/>
                <a:cs typeface="Calibri"/>
              </a:rPr>
              <a:t>(законных  представителей) </a:t>
            </a:r>
            <a:r>
              <a:rPr dirty="0" sz="1800">
                <a:latin typeface="Calibri"/>
                <a:cs typeface="Calibri"/>
              </a:rPr>
              <a:t>в вопросах </a:t>
            </a:r>
            <a:r>
              <a:rPr dirty="0" sz="1800" spc="-5">
                <a:latin typeface="Calibri"/>
                <a:cs typeface="Calibri"/>
              </a:rPr>
              <a:t>воспитания, развития </a:t>
            </a:r>
            <a:r>
              <a:rPr dirty="0" sz="1800">
                <a:latin typeface="Calibri"/>
                <a:cs typeface="Calibri"/>
              </a:rPr>
              <a:t>и </a:t>
            </a:r>
            <a:r>
              <a:rPr dirty="0" sz="1800" spc="-5">
                <a:latin typeface="Calibri"/>
                <a:cs typeface="Calibri"/>
              </a:rPr>
              <a:t>образования</a:t>
            </a:r>
            <a:r>
              <a:rPr dirty="0" sz="1800" spc="1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детей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22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2875" y="132587"/>
            <a:ext cx="7301483" cy="8229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99766" y="2155570"/>
            <a:ext cx="3312413" cy="27228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8267" y="2219960"/>
            <a:ext cx="2112010" cy="170307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40"/>
              </a:spcBef>
            </a:pPr>
            <a:r>
              <a:rPr dirty="0" sz="2000" b="1">
                <a:solidFill>
                  <a:srgbClr val="092A2F"/>
                </a:solidFill>
                <a:latin typeface="Calibri"/>
                <a:cs typeface="Calibri"/>
              </a:rPr>
              <a:t>Базовые </a:t>
            </a:r>
            <a:r>
              <a:rPr dirty="0" sz="2000" spc="-5" b="1">
                <a:solidFill>
                  <a:srgbClr val="092A2F"/>
                </a:solidFill>
                <a:latin typeface="Calibri"/>
                <a:cs typeface="Calibri"/>
              </a:rPr>
              <a:t>знания,  умения </a:t>
            </a:r>
            <a:r>
              <a:rPr dirty="0" sz="2000" b="1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2000" spc="-5" b="1">
                <a:solidFill>
                  <a:srgbClr val="092A2F"/>
                </a:solidFill>
                <a:latin typeface="Calibri"/>
                <a:cs typeface="Calibri"/>
              </a:rPr>
              <a:t>навыки,  </a:t>
            </a:r>
            <a:r>
              <a:rPr dirty="0" sz="2000" spc="-10" b="1">
                <a:solidFill>
                  <a:srgbClr val="092A2F"/>
                </a:solidFill>
                <a:latin typeface="Calibri"/>
                <a:cs typeface="Calibri"/>
              </a:rPr>
              <a:t>которые</a:t>
            </a:r>
            <a:r>
              <a:rPr dirty="0" sz="2000" spc="-10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092A2F"/>
                </a:solidFill>
                <a:latin typeface="Calibri"/>
                <a:cs typeface="Calibri"/>
              </a:rPr>
              <a:t>помогают  решать  повседневные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160"/>
              </a:lnSpc>
            </a:pPr>
            <a:r>
              <a:rPr dirty="0" sz="2000" spc="-5" b="1">
                <a:solidFill>
                  <a:srgbClr val="092A2F"/>
                </a:solidFill>
                <a:latin typeface="Calibri"/>
                <a:cs typeface="Calibri"/>
              </a:rPr>
              <a:t>задачи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22</a:t>
            </a:fld>
          </a:p>
        </p:txBody>
      </p:sp>
      <p:sp>
        <p:nvSpPr>
          <p:cNvPr id="5" name="object 5"/>
          <p:cNvSpPr txBox="1"/>
          <p:nvPr/>
        </p:nvSpPr>
        <p:spPr>
          <a:xfrm>
            <a:off x="6371590" y="2126107"/>
            <a:ext cx="2644140" cy="252603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4610">
              <a:lnSpc>
                <a:spcPts val="2160"/>
              </a:lnSpc>
              <a:spcBef>
                <a:spcPts val="375"/>
              </a:spcBef>
            </a:pPr>
            <a:r>
              <a:rPr dirty="0" sz="2000" spc="-5" b="1">
                <a:solidFill>
                  <a:srgbClr val="092A2F"/>
                </a:solidFill>
                <a:latin typeface="Calibri"/>
                <a:cs typeface="Calibri"/>
              </a:rPr>
              <a:t>Компетенции,</a:t>
            </a:r>
            <a:r>
              <a:rPr dirty="0" sz="2000" spc="-9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092A2F"/>
                </a:solidFill>
                <a:latin typeface="Calibri"/>
                <a:cs typeface="Calibri"/>
              </a:rPr>
              <a:t>которые  </a:t>
            </a:r>
            <a:r>
              <a:rPr dirty="0" sz="2000" spc="-5" b="1">
                <a:solidFill>
                  <a:srgbClr val="092A2F"/>
                </a:solidFill>
                <a:latin typeface="Calibri"/>
                <a:cs typeface="Calibri"/>
              </a:rPr>
              <a:t>помогают</a:t>
            </a:r>
            <a:r>
              <a:rPr dirty="0" sz="2000" spc="-3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092A2F"/>
                </a:solidFill>
                <a:latin typeface="Calibri"/>
                <a:cs typeface="Calibri"/>
              </a:rPr>
              <a:t>решать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010"/>
              </a:lnSpc>
            </a:pPr>
            <a:r>
              <a:rPr dirty="0" sz="2000" spc="-10" b="1">
                <a:solidFill>
                  <a:srgbClr val="092A2F"/>
                </a:solidFill>
                <a:latin typeface="Calibri"/>
                <a:cs typeface="Calibri"/>
              </a:rPr>
              <a:t>более </a:t>
            </a:r>
            <a:r>
              <a:rPr dirty="0" sz="2000" spc="-5" b="1">
                <a:solidFill>
                  <a:srgbClr val="092A2F"/>
                </a:solidFill>
                <a:latin typeface="Calibri"/>
                <a:cs typeface="Calibri"/>
              </a:rPr>
              <a:t>сложные</a:t>
            </a:r>
            <a:r>
              <a:rPr dirty="0" sz="2000" spc="-5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092A2F"/>
                </a:solidFill>
                <a:latin typeface="Calibri"/>
                <a:cs typeface="Calibri"/>
              </a:rPr>
              <a:t>задачи,</a:t>
            </a:r>
            <a:endParaRPr sz="2000">
              <a:latin typeface="Calibri"/>
              <a:cs typeface="Calibri"/>
            </a:endParaRPr>
          </a:p>
          <a:p>
            <a:pPr marL="12700" marR="77470">
              <a:lnSpc>
                <a:spcPts val="2160"/>
              </a:lnSpc>
              <a:spcBef>
                <a:spcPts val="155"/>
              </a:spcBef>
            </a:pPr>
            <a:r>
              <a:rPr dirty="0" sz="2000" b="1">
                <a:solidFill>
                  <a:srgbClr val="092A2F"/>
                </a:solidFill>
                <a:latin typeface="Calibri"/>
                <a:cs typeface="Calibri"/>
              </a:rPr>
              <a:t>в </a:t>
            </a:r>
            <a:r>
              <a:rPr dirty="0" sz="2000" spc="-5" b="1">
                <a:solidFill>
                  <a:srgbClr val="092A2F"/>
                </a:solidFill>
                <a:latin typeface="Calibri"/>
                <a:cs typeface="Calibri"/>
              </a:rPr>
              <a:t>том числе </a:t>
            </a:r>
            <a:r>
              <a:rPr dirty="0" sz="2000" b="1">
                <a:solidFill>
                  <a:srgbClr val="092A2F"/>
                </a:solidFill>
                <a:latin typeface="Calibri"/>
                <a:cs typeface="Calibri"/>
              </a:rPr>
              <a:t>в</a:t>
            </a:r>
            <a:r>
              <a:rPr dirty="0" sz="2000" spc="-8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092A2F"/>
                </a:solidFill>
                <a:latin typeface="Calibri"/>
                <a:cs typeface="Calibri"/>
              </a:rPr>
              <a:t>ситуации  неопределенности </a:t>
            </a:r>
            <a:r>
              <a:rPr dirty="0" sz="2000" b="1">
                <a:solidFill>
                  <a:srgbClr val="092A2F"/>
                </a:solidFill>
                <a:latin typeface="Calibri"/>
                <a:cs typeface="Calibri"/>
              </a:rPr>
              <a:t>и  быстрых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010"/>
              </a:lnSpc>
            </a:pPr>
            <a:r>
              <a:rPr dirty="0" sz="2000" spc="-5" b="1">
                <a:solidFill>
                  <a:srgbClr val="092A2F"/>
                </a:solidFill>
                <a:latin typeface="Calibri"/>
                <a:cs typeface="Calibri"/>
              </a:rPr>
              <a:t>технологических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160"/>
              </a:lnSpc>
            </a:pPr>
            <a:r>
              <a:rPr dirty="0" sz="2000" spc="-5" b="1">
                <a:solidFill>
                  <a:srgbClr val="092A2F"/>
                </a:solidFill>
                <a:latin typeface="Calibri"/>
                <a:cs typeface="Calibri"/>
              </a:rPr>
              <a:t>изменений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280"/>
              </a:lnSpc>
            </a:pPr>
            <a:r>
              <a:rPr dirty="0" sz="2000" spc="-5" b="1">
                <a:solidFill>
                  <a:srgbClr val="092A2F"/>
                </a:solidFill>
                <a:latin typeface="Calibri"/>
                <a:cs typeface="Calibri"/>
              </a:rPr>
              <a:t>окружающей</a:t>
            </a:r>
            <a:r>
              <a:rPr dirty="0" sz="2000" spc="-6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092A2F"/>
                </a:solidFill>
                <a:latin typeface="Calibri"/>
                <a:cs typeface="Calibri"/>
              </a:rPr>
              <a:t>среды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5561" y="1116330"/>
            <a:ext cx="5414010" cy="8801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ts val="2280"/>
              </a:lnSpc>
              <a:spcBef>
                <a:spcPts val="105"/>
              </a:spcBef>
            </a:pPr>
            <a:r>
              <a:rPr dirty="0" sz="2000" b="1">
                <a:solidFill>
                  <a:srgbClr val="092A2F"/>
                </a:solidFill>
                <a:latin typeface="Calibri"/>
                <a:cs typeface="Calibri"/>
              </a:rPr>
              <a:t>Личностные </a:t>
            </a:r>
            <a:r>
              <a:rPr dirty="0" sz="2000" spc="-5" b="1">
                <a:solidFill>
                  <a:srgbClr val="092A2F"/>
                </a:solidFill>
                <a:latin typeface="Calibri"/>
                <a:cs typeface="Calibri"/>
              </a:rPr>
              <a:t>качества, черты характера,</a:t>
            </a:r>
            <a:r>
              <a:rPr dirty="0" sz="2000" spc="-9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092A2F"/>
                </a:solidFill>
                <a:latin typeface="Calibri"/>
                <a:cs typeface="Calibri"/>
              </a:rPr>
              <a:t>которые</a:t>
            </a:r>
            <a:endParaRPr sz="2000">
              <a:latin typeface="Calibri"/>
              <a:cs typeface="Calibri"/>
            </a:endParaRPr>
          </a:p>
          <a:p>
            <a:pPr algn="ctr" marL="2540">
              <a:lnSpc>
                <a:spcPts val="2160"/>
              </a:lnSpc>
            </a:pPr>
            <a:r>
              <a:rPr dirty="0" sz="2000" spc="-5" b="1">
                <a:solidFill>
                  <a:srgbClr val="092A2F"/>
                </a:solidFill>
                <a:latin typeface="Calibri"/>
                <a:cs typeface="Calibri"/>
              </a:rPr>
              <a:t>помогают адаптироваться </a:t>
            </a:r>
            <a:r>
              <a:rPr dirty="0" sz="2000" b="1">
                <a:solidFill>
                  <a:srgbClr val="092A2F"/>
                </a:solidFill>
                <a:latin typeface="Calibri"/>
                <a:cs typeface="Calibri"/>
              </a:rPr>
              <a:t>к</a:t>
            </a:r>
            <a:r>
              <a:rPr dirty="0" sz="2000" spc="-8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092A2F"/>
                </a:solidFill>
                <a:latin typeface="Calibri"/>
                <a:cs typeface="Calibri"/>
              </a:rPr>
              <a:t>стремительным</a:t>
            </a:r>
            <a:endParaRPr sz="2000">
              <a:latin typeface="Calibri"/>
              <a:cs typeface="Calibri"/>
            </a:endParaRPr>
          </a:p>
          <a:p>
            <a:pPr algn="ctr" marL="4445">
              <a:lnSpc>
                <a:spcPts val="2280"/>
              </a:lnSpc>
            </a:pPr>
            <a:r>
              <a:rPr dirty="0" sz="2000" b="1">
                <a:solidFill>
                  <a:srgbClr val="092A2F"/>
                </a:solidFill>
                <a:latin typeface="Calibri"/>
                <a:cs typeface="Calibri"/>
              </a:rPr>
              <a:t>изменениям </a:t>
            </a:r>
            <a:r>
              <a:rPr dirty="0" sz="2000" spc="-10" b="1">
                <a:solidFill>
                  <a:srgbClr val="092A2F"/>
                </a:solidFill>
                <a:latin typeface="Calibri"/>
                <a:cs typeface="Calibri"/>
              </a:rPr>
              <a:t>окружающей</a:t>
            </a:r>
            <a:r>
              <a:rPr dirty="0" sz="2000" spc="-5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092A2F"/>
                </a:solidFill>
                <a:latin typeface="Calibri"/>
                <a:cs typeface="Calibri"/>
              </a:rPr>
              <a:t>среды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7551" y="304800"/>
            <a:ext cx="7199376" cy="3429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9530" rIns="0" bIns="0" rtlCol="0" vert="horz">
            <a:spAutoFit/>
          </a:bodyPr>
          <a:lstStyle/>
          <a:p>
            <a:pPr marL="2004695" marR="5080" indent="-1946910">
              <a:lnSpc>
                <a:spcPts val="2380"/>
              </a:lnSpc>
              <a:spcBef>
                <a:spcPts val="390"/>
              </a:spcBef>
            </a:pPr>
            <a:r>
              <a:rPr dirty="0" sz="2200" spc="-25"/>
              <a:t>Культурная </a:t>
            </a:r>
            <a:r>
              <a:rPr dirty="0" sz="2200" spc="-10"/>
              <a:t>неустойчивость </a:t>
            </a:r>
            <a:r>
              <a:rPr dirty="0" sz="2200" spc="-15"/>
              <a:t>окружающего </a:t>
            </a:r>
            <a:r>
              <a:rPr dirty="0" sz="2200" spc="-5"/>
              <a:t>мира, смешение </a:t>
            </a:r>
            <a:r>
              <a:rPr dirty="0" sz="2200" spc="-25"/>
              <a:t>культур  </a:t>
            </a:r>
            <a:r>
              <a:rPr dirty="0" sz="2200" spc="-5"/>
              <a:t>в совокупности с</a:t>
            </a:r>
            <a:r>
              <a:rPr dirty="0" sz="2200" spc="45"/>
              <a:t> </a:t>
            </a:r>
            <a:r>
              <a:rPr dirty="0" sz="2200" spc="-10"/>
              <a:t>многоязычностью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276555" y="2101722"/>
            <a:ext cx="8632190" cy="274193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algn="ctr" marL="291465" marR="279400">
              <a:lnSpc>
                <a:spcPts val="2380"/>
              </a:lnSpc>
              <a:spcBef>
                <a:spcPts val="390"/>
              </a:spcBef>
            </a:pPr>
            <a:r>
              <a:rPr dirty="0" sz="2200" spc="-5" b="1">
                <a:solidFill>
                  <a:srgbClr val="092A2F"/>
                </a:solidFill>
                <a:latin typeface="Calibri"/>
                <a:cs typeface="Calibri"/>
              </a:rPr>
              <a:t>разностность и </a:t>
            </a:r>
            <a:r>
              <a:rPr dirty="0" sz="2200" spc="-25" b="1">
                <a:solidFill>
                  <a:srgbClr val="092A2F"/>
                </a:solidFill>
                <a:latin typeface="Calibri"/>
                <a:cs typeface="Calibri"/>
              </a:rPr>
              <a:t>иногда </a:t>
            </a:r>
            <a:r>
              <a:rPr dirty="0" sz="2200" spc="-10" b="1">
                <a:solidFill>
                  <a:srgbClr val="092A2F"/>
                </a:solidFill>
                <a:latin typeface="Calibri"/>
                <a:cs typeface="Calibri"/>
              </a:rPr>
              <a:t>противоречивость </a:t>
            </a:r>
            <a:r>
              <a:rPr dirty="0" sz="2200" spc="-15" b="1">
                <a:solidFill>
                  <a:srgbClr val="092A2F"/>
                </a:solidFill>
                <a:latin typeface="Calibri"/>
                <a:cs typeface="Calibri"/>
              </a:rPr>
              <a:t>предлагаемых </a:t>
            </a:r>
            <a:r>
              <a:rPr dirty="0" sz="2200" spc="-5" b="1">
                <a:solidFill>
                  <a:srgbClr val="092A2F"/>
                </a:solidFill>
                <a:latin typeface="Calibri"/>
                <a:cs typeface="Calibri"/>
              </a:rPr>
              <a:t>разными  </a:t>
            </a:r>
            <a:r>
              <a:rPr dirty="0" sz="2200" spc="-20" b="1">
                <a:solidFill>
                  <a:srgbClr val="092A2F"/>
                </a:solidFill>
                <a:latin typeface="Calibri"/>
                <a:cs typeface="Calibri"/>
              </a:rPr>
              <a:t>культурами </a:t>
            </a:r>
            <a:r>
              <a:rPr dirty="0" sz="2200" spc="-10" b="1">
                <a:solidFill>
                  <a:srgbClr val="092A2F"/>
                </a:solidFill>
                <a:latin typeface="Calibri"/>
                <a:cs typeface="Calibri"/>
              </a:rPr>
              <a:t>образцов </a:t>
            </a:r>
            <a:r>
              <a:rPr dirty="0" sz="2200" spc="-15" b="1">
                <a:solidFill>
                  <a:srgbClr val="092A2F"/>
                </a:solidFill>
                <a:latin typeface="Calibri"/>
                <a:cs typeface="Calibri"/>
              </a:rPr>
              <a:t>поведения </a:t>
            </a:r>
            <a:r>
              <a:rPr dirty="0" sz="2200" spc="-5" b="1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2200" spc="-10" b="1">
                <a:solidFill>
                  <a:srgbClr val="092A2F"/>
                </a:solidFill>
                <a:latin typeface="Calibri"/>
                <a:cs typeface="Calibri"/>
              </a:rPr>
              <a:t>образцов отношения</a:t>
            </a:r>
            <a:r>
              <a:rPr dirty="0" sz="2200" spc="24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2200" spc="-5" b="1">
                <a:solidFill>
                  <a:srgbClr val="092A2F"/>
                </a:solidFill>
                <a:latin typeface="Calibri"/>
                <a:cs typeface="Calibri"/>
              </a:rPr>
              <a:t>к</a:t>
            </a:r>
            <a:endParaRPr sz="2200">
              <a:latin typeface="Calibri"/>
              <a:cs typeface="Calibri"/>
            </a:endParaRPr>
          </a:p>
          <a:p>
            <a:pPr algn="ctr" marL="5080">
              <a:lnSpc>
                <a:spcPts val="2335"/>
              </a:lnSpc>
            </a:pPr>
            <a:r>
              <a:rPr dirty="0" sz="2200" spc="-15" b="1">
                <a:solidFill>
                  <a:srgbClr val="092A2F"/>
                </a:solidFill>
                <a:latin typeface="Calibri"/>
                <a:cs typeface="Calibri"/>
              </a:rPr>
              <a:t>окружающему</a:t>
            </a:r>
            <a:r>
              <a:rPr dirty="0" sz="2200" spc="1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2200" spc="-15" b="1">
                <a:solidFill>
                  <a:srgbClr val="092A2F"/>
                </a:solidFill>
                <a:latin typeface="Calibri"/>
                <a:cs typeface="Calibri"/>
              </a:rPr>
              <a:t>миру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 algn="ctr" marL="6350">
              <a:lnSpc>
                <a:spcPts val="2510"/>
              </a:lnSpc>
              <a:spcBef>
                <a:spcPts val="1545"/>
              </a:spcBef>
            </a:pPr>
            <a:r>
              <a:rPr dirty="0" sz="2200" spc="-5" b="1">
                <a:solidFill>
                  <a:srgbClr val="092A2F"/>
                </a:solidFill>
                <a:latin typeface="Calibri"/>
                <a:cs typeface="Calibri"/>
              </a:rPr>
              <a:t>актуально не </a:t>
            </a:r>
            <a:r>
              <a:rPr dirty="0" sz="2200" spc="-20" b="1">
                <a:solidFill>
                  <a:srgbClr val="092A2F"/>
                </a:solidFill>
                <a:latin typeface="Calibri"/>
                <a:cs typeface="Calibri"/>
              </a:rPr>
              <a:t>столько </a:t>
            </a:r>
            <a:r>
              <a:rPr dirty="0" sz="2200" spc="-10" b="1">
                <a:solidFill>
                  <a:srgbClr val="092A2F"/>
                </a:solidFill>
                <a:latin typeface="Calibri"/>
                <a:cs typeface="Calibri"/>
              </a:rPr>
              <a:t>вооружить </a:t>
            </a:r>
            <a:r>
              <a:rPr dirty="0" sz="2200" spc="-15" b="1">
                <a:solidFill>
                  <a:srgbClr val="092A2F"/>
                </a:solidFill>
                <a:latin typeface="Calibri"/>
                <a:cs typeface="Calibri"/>
              </a:rPr>
              <a:t>детей готовыми</a:t>
            </a:r>
            <a:r>
              <a:rPr dirty="0" sz="2200" spc="21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2200" spc="-5" b="1">
                <a:solidFill>
                  <a:srgbClr val="092A2F"/>
                </a:solidFill>
                <a:latin typeface="Calibri"/>
                <a:cs typeface="Calibri"/>
              </a:rPr>
              <a:t>образцами</a:t>
            </a:r>
            <a:endParaRPr sz="2200">
              <a:latin typeface="Calibri"/>
              <a:cs typeface="Calibri"/>
            </a:endParaRPr>
          </a:p>
          <a:p>
            <a:pPr algn="ctr" marL="2540">
              <a:lnSpc>
                <a:spcPts val="2375"/>
              </a:lnSpc>
            </a:pPr>
            <a:r>
              <a:rPr dirty="0" sz="2200" spc="-15" b="1">
                <a:solidFill>
                  <a:srgbClr val="092A2F"/>
                </a:solidFill>
                <a:latin typeface="Calibri"/>
                <a:cs typeface="Calibri"/>
              </a:rPr>
              <a:t>поведения, </a:t>
            </a:r>
            <a:r>
              <a:rPr dirty="0" sz="2200" spc="-5" b="1">
                <a:solidFill>
                  <a:srgbClr val="092A2F"/>
                </a:solidFill>
                <a:latin typeface="Calibri"/>
                <a:cs typeface="Calibri"/>
              </a:rPr>
              <a:t>но и сформировать у них </a:t>
            </a:r>
            <a:r>
              <a:rPr dirty="0" sz="2200" spc="-10" b="1">
                <a:solidFill>
                  <a:srgbClr val="092A2F"/>
                </a:solidFill>
                <a:latin typeface="Calibri"/>
                <a:cs typeface="Calibri"/>
              </a:rPr>
              <a:t>базовую систему</a:t>
            </a:r>
            <a:r>
              <a:rPr dirty="0" sz="2200" spc="16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092A2F"/>
                </a:solidFill>
                <a:latin typeface="Calibri"/>
                <a:cs typeface="Calibri"/>
              </a:rPr>
              <a:t>ценностей,</a:t>
            </a:r>
            <a:endParaRPr sz="2200">
              <a:latin typeface="Calibri"/>
              <a:cs typeface="Calibri"/>
            </a:endParaRPr>
          </a:p>
          <a:p>
            <a:pPr algn="ctr" marL="12065" marR="5080">
              <a:lnSpc>
                <a:spcPts val="2380"/>
              </a:lnSpc>
              <a:spcBef>
                <a:spcPts val="165"/>
              </a:spcBef>
            </a:pPr>
            <a:r>
              <a:rPr dirty="0" sz="2200" spc="-5" b="1">
                <a:solidFill>
                  <a:srgbClr val="092A2F"/>
                </a:solidFill>
                <a:latin typeface="Calibri"/>
                <a:cs typeface="Calibri"/>
              </a:rPr>
              <a:t>основу </a:t>
            </a:r>
            <a:r>
              <a:rPr dirty="0" sz="2200" spc="-10" b="1">
                <a:solidFill>
                  <a:srgbClr val="092A2F"/>
                </a:solidFill>
                <a:latin typeface="Calibri"/>
                <a:cs typeface="Calibri"/>
              </a:rPr>
              <a:t>морального, нравственного </a:t>
            </a:r>
            <a:r>
              <a:rPr dirty="0" sz="2200" spc="-15" b="1">
                <a:solidFill>
                  <a:srgbClr val="092A2F"/>
                </a:solidFill>
                <a:latin typeface="Calibri"/>
                <a:cs typeface="Calibri"/>
              </a:rPr>
              <a:t>поведения </a:t>
            </a:r>
            <a:r>
              <a:rPr dirty="0" sz="2200" spc="-10" b="1">
                <a:solidFill>
                  <a:srgbClr val="092A2F"/>
                </a:solidFill>
                <a:latin typeface="Calibri"/>
                <a:cs typeface="Calibri"/>
              </a:rPr>
              <a:t>ребенка </a:t>
            </a:r>
            <a:r>
              <a:rPr dirty="0" sz="2200" spc="-5" b="1">
                <a:solidFill>
                  <a:srgbClr val="092A2F"/>
                </a:solidFill>
                <a:latin typeface="Calibri"/>
                <a:cs typeface="Calibri"/>
              </a:rPr>
              <a:t>в </a:t>
            </a:r>
            <a:r>
              <a:rPr dirty="0" sz="2200" spc="-10" b="1">
                <a:solidFill>
                  <a:srgbClr val="092A2F"/>
                </a:solidFill>
                <a:latin typeface="Calibri"/>
                <a:cs typeface="Calibri"/>
              </a:rPr>
              <a:t>течение </a:t>
            </a:r>
            <a:r>
              <a:rPr dirty="0" sz="2200" spc="-5" b="1">
                <a:solidFill>
                  <a:srgbClr val="092A2F"/>
                </a:solidFill>
                <a:latin typeface="Calibri"/>
                <a:cs typeface="Calibri"/>
              </a:rPr>
              <a:t>всей  жизни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35779" y="1508760"/>
            <a:ext cx="519684" cy="8077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35779" y="2958083"/>
            <a:ext cx="519684" cy="8077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20709" y="4890001"/>
            <a:ext cx="140335" cy="141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0"/>
              </a:lnSpc>
            </a:pPr>
            <a:r>
              <a:rPr dirty="0" sz="1000" spc="-10">
                <a:solidFill>
                  <a:srgbClr val="124A54"/>
                </a:solidFill>
                <a:latin typeface="Arial"/>
                <a:cs typeface="Arial"/>
              </a:rPr>
              <a:t>25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0644" y="306324"/>
            <a:ext cx="7575804" cy="7040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39720" y="1059637"/>
            <a:ext cx="4032885" cy="648335"/>
          </a:xfrm>
          <a:prstGeom prst="rect">
            <a:avLst/>
          </a:prstGeom>
          <a:ln w="15875">
            <a:solidFill>
              <a:srgbClr val="48ADC3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algn="ctr">
              <a:lnSpc>
                <a:spcPts val="2050"/>
              </a:lnSpc>
              <a:spcBef>
                <a:spcPts val="275"/>
              </a:spcBef>
            </a:pP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Целевые ориентиры</a:t>
            </a:r>
            <a:r>
              <a:rPr dirty="0" sz="1800" spc="-9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15" b="1">
                <a:solidFill>
                  <a:srgbClr val="092A2F"/>
                </a:solidFill>
                <a:latin typeface="Calibri"/>
                <a:cs typeface="Calibri"/>
              </a:rPr>
              <a:t>ФГОС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2050"/>
              </a:lnSpc>
            </a:pPr>
            <a:r>
              <a:rPr dirty="0" sz="1800" spc="-15" b="1">
                <a:solidFill>
                  <a:srgbClr val="092A2F"/>
                </a:solidFill>
                <a:latin typeface="Calibri"/>
                <a:cs typeface="Calibri"/>
              </a:rPr>
              <a:t>дошкольного</a:t>
            </a:r>
            <a:r>
              <a:rPr dirty="0" sz="1800" spc="-6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92A2F"/>
                </a:solidFill>
                <a:latin typeface="Calibri"/>
                <a:cs typeface="Calibri"/>
              </a:rPr>
              <a:t>образования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92404" y="1817827"/>
          <a:ext cx="5946775" cy="330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8265"/>
                <a:gridCol w="55244"/>
                <a:gridCol w="3240405"/>
              </a:tblGrid>
              <a:tr h="313931"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dirty="0" sz="1600" spc="-5" b="1">
                          <a:solidFill>
                            <a:srgbClr val="092A2F"/>
                          </a:solidFill>
                          <a:latin typeface="Calibri"/>
                          <a:cs typeface="Calibri"/>
                        </a:rPr>
                        <a:t>Портрет </a:t>
                      </a:r>
                      <a:r>
                        <a:rPr dirty="0" sz="1600" spc="-10" b="1">
                          <a:solidFill>
                            <a:srgbClr val="092A2F"/>
                          </a:solidFill>
                          <a:latin typeface="Calibri"/>
                          <a:cs typeface="Calibri"/>
                        </a:rPr>
                        <a:t>выпускника</a:t>
                      </a:r>
                      <a:r>
                        <a:rPr dirty="0" sz="1600" spc="5" b="1">
                          <a:solidFill>
                            <a:srgbClr val="092A2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25" b="1">
                          <a:solidFill>
                            <a:srgbClr val="092A2F"/>
                          </a:solidFill>
                          <a:latin typeface="Calibri"/>
                          <a:cs typeface="Calibri"/>
                        </a:rPr>
                        <a:t>ДОО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0795">
                    <a:lnL w="19050">
                      <a:solidFill>
                        <a:srgbClr val="C94E44"/>
                      </a:solidFill>
                      <a:prstDash val="solid"/>
                    </a:lnL>
                    <a:lnR w="19050">
                      <a:solidFill>
                        <a:srgbClr val="C94E44"/>
                      </a:solidFill>
                      <a:prstDash val="solid"/>
                    </a:lnR>
                    <a:lnT w="19050">
                      <a:solidFill>
                        <a:srgbClr val="C94E44"/>
                      </a:solidFill>
                      <a:prstDash val="solid"/>
                    </a:lnT>
                    <a:lnB w="19050">
                      <a:solidFill>
                        <a:srgbClr val="C94E4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C94E44"/>
                      </a:solidFill>
                      <a:prstDash val="solid"/>
                    </a:lnL>
                    <a:lnR w="19050">
                      <a:solidFill>
                        <a:srgbClr val="466C2C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dirty="0" sz="1600" spc="-10" b="1">
                          <a:solidFill>
                            <a:srgbClr val="092A2F"/>
                          </a:solidFill>
                          <a:latin typeface="Calibri"/>
                          <a:cs typeface="Calibri"/>
                        </a:rPr>
                        <a:t>Предпосылки </a:t>
                      </a:r>
                      <a:r>
                        <a:rPr dirty="0" sz="1600" spc="-45" b="1">
                          <a:solidFill>
                            <a:srgbClr val="092A2F"/>
                          </a:solidFill>
                          <a:latin typeface="Calibri"/>
                          <a:cs typeface="Calibri"/>
                        </a:rPr>
                        <a:t>УУД</a:t>
                      </a:r>
                      <a:r>
                        <a:rPr dirty="0" sz="1600" spc="10" b="1">
                          <a:solidFill>
                            <a:srgbClr val="092A2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5" b="1">
                          <a:solidFill>
                            <a:srgbClr val="092A2F"/>
                          </a:solidFill>
                          <a:latin typeface="Calibri"/>
                          <a:cs typeface="Calibri"/>
                        </a:rPr>
                        <a:t>(личностные)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0795">
                    <a:lnL w="19050">
                      <a:solidFill>
                        <a:srgbClr val="466C2C"/>
                      </a:solidFill>
                      <a:prstDash val="solid"/>
                    </a:lnL>
                    <a:lnR w="19050">
                      <a:solidFill>
                        <a:srgbClr val="466C2C"/>
                      </a:solidFill>
                      <a:prstDash val="solid"/>
                    </a:lnR>
                    <a:lnT w="19050">
                      <a:solidFill>
                        <a:srgbClr val="466C2C"/>
                      </a:solidFill>
                      <a:prstDash val="solid"/>
                    </a:lnT>
                    <a:lnB w="19050">
                      <a:solidFill>
                        <a:srgbClr val="466C2C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6300215" y="1825764"/>
            <a:ext cx="2628265" cy="314325"/>
          </a:xfrm>
          <a:prstGeom prst="rect">
            <a:avLst/>
          </a:prstGeom>
          <a:ln w="15875">
            <a:solidFill>
              <a:srgbClr val="2DB8D2"/>
            </a:solidFill>
          </a:ln>
        </p:spPr>
        <p:txBody>
          <a:bodyPr wrap="square" lIns="0" tIns="10795" rIns="0" bIns="0" rtlCol="0" vert="horz">
            <a:spAutoFit/>
          </a:bodyPr>
          <a:lstStyle/>
          <a:p>
            <a:pPr marL="351155">
              <a:lnSpc>
                <a:spcPct val="100000"/>
              </a:lnSpc>
              <a:spcBef>
                <a:spcPts val="85"/>
              </a:spcBef>
            </a:pP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Приобретенный</a:t>
            </a:r>
            <a:r>
              <a:rPr dirty="0" sz="160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опыт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0342" y="2211739"/>
            <a:ext cx="2628265" cy="2807970"/>
          </a:xfrm>
          <a:custGeom>
            <a:avLst/>
            <a:gdLst/>
            <a:ahLst/>
            <a:cxnLst/>
            <a:rect l="l" t="t" r="r" b="b"/>
            <a:pathLst>
              <a:path w="2628265" h="2807970">
                <a:moveTo>
                  <a:pt x="0" y="2807970"/>
                </a:moveTo>
                <a:lnTo>
                  <a:pt x="2628011" y="2807970"/>
                </a:lnTo>
                <a:lnTo>
                  <a:pt x="2628011" y="0"/>
                </a:lnTo>
                <a:lnTo>
                  <a:pt x="0" y="0"/>
                </a:lnTo>
                <a:lnTo>
                  <a:pt x="0" y="2807970"/>
                </a:lnTo>
                <a:close/>
              </a:path>
            </a:pathLst>
          </a:custGeom>
          <a:ln w="15875">
            <a:solidFill>
              <a:srgbClr val="C94E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79272" y="2322068"/>
            <a:ext cx="2451100" cy="2352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7960" indent="-175260">
              <a:lnSpc>
                <a:spcPts val="1595"/>
              </a:lnSpc>
              <a:spcBef>
                <a:spcPts val="100"/>
              </a:spcBef>
              <a:buFont typeface="Arial"/>
              <a:buChar char="•"/>
              <a:tabLst>
                <a:tab pos="187960" algn="l"/>
              </a:tabLst>
            </a:pP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любит свою</a:t>
            </a:r>
            <a:r>
              <a:rPr dirty="0" sz="1400" spc="-10">
                <a:solidFill>
                  <a:srgbClr val="092A2F"/>
                </a:solidFill>
                <a:latin typeface="Calibri"/>
                <a:cs typeface="Calibri"/>
              </a:rPr>
              <a:t> семью,</a:t>
            </a:r>
            <a:endParaRPr sz="1400">
              <a:latin typeface="Calibri"/>
              <a:cs typeface="Calibri"/>
            </a:endParaRPr>
          </a:p>
          <a:p>
            <a:pPr marL="187960">
              <a:lnSpc>
                <a:spcPts val="1510"/>
              </a:lnSpc>
            </a:pP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принимает её</a:t>
            </a:r>
            <a:r>
              <a:rPr dirty="0" sz="1400" spc="-3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ценности</a:t>
            </a:r>
            <a:endParaRPr sz="1400">
              <a:latin typeface="Calibri"/>
              <a:cs typeface="Calibri"/>
            </a:endParaRPr>
          </a:p>
          <a:p>
            <a:pPr marL="187960" marR="52705" indent="-175260">
              <a:lnSpc>
                <a:spcPct val="90000"/>
              </a:lnSpc>
              <a:spcBef>
                <a:spcPts val="85"/>
              </a:spcBef>
              <a:buFont typeface="Arial"/>
              <a:buChar char="•"/>
              <a:tabLst>
                <a:tab pos="187960" algn="l"/>
              </a:tabLst>
            </a:pP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проявляет интерес </a:t>
            </a: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к</a:t>
            </a:r>
            <a:r>
              <a:rPr dirty="0" sz="1400" spc="-8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истории  </a:t>
            </a: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своей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страны, своего края,  своего народа </a:t>
            </a: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400" spc="-10">
                <a:solidFill>
                  <a:srgbClr val="092A2F"/>
                </a:solidFill>
                <a:latin typeface="Calibri"/>
                <a:cs typeface="Calibri"/>
              </a:rPr>
              <a:t>его 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традициям</a:t>
            </a:r>
            <a:endParaRPr sz="1400">
              <a:latin typeface="Calibri"/>
              <a:cs typeface="Calibri"/>
            </a:endParaRPr>
          </a:p>
          <a:p>
            <a:pPr marL="187960" marR="455930" indent="-175260">
              <a:lnSpc>
                <a:spcPts val="1510"/>
              </a:lnSpc>
              <a:spcBef>
                <a:spcPts val="25"/>
              </a:spcBef>
              <a:buFont typeface="Arial"/>
              <a:buChar char="•"/>
              <a:tabLst>
                <a:tab pos="187960" algn="l"/>
              </a:tabLst>
            </a:pP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осознаёт свои</a:t>
            </a:r>
            <a:r>
              <a:rPr dirty="0" sz="1400" spc="-8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качества,  </a:t>
            </a: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индивидуальные</a:t>
            </a:r>
            <a:endParaRPr sz="1400">
              <a:latin typeface="Calibri"/>
              <a:cs typeface="Calibri"/>
            </a:endParaRPr>
          </a:p>
          <a:p>
            <a:pPr marL="187960">
              <a:lnSpc>
                <a:spcPts val="1410"/>
              </a:lnSpc>
            </a:pP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особенности </a:t>
            </a: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400" spc="26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возможности,</a:t>
            </a:r>
            <a:endParaRPr sz="1400">
              <a:latin typeface="Calibri"/>
              <a:cs typeface="Calibri"/>
            </a:endParaRPr>
          </a:p>
          <a:p>
            <a:pPr marL="187960">
              <a:lnSpc>
                <a:spcPts val="1515"/>
              </a:lnSpc>
            </a:pP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способен</a:t>
            </a:r>
            <a:r>
              <a:rPr dirty="0" sz="1400" spc="-2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к</a:t>
            </a:r>
            <a:endParaRPr sz="1400">
              <a:latin typeface="Calibri"/>
              <a:cs typeface="Calibri"/>
            </a:endParaRPr>
          </a:p>
          <a:p>
            <a:pPr marL="187960" marR="540385">
              <a:lnSpc>
                <a:spcPts val="1510"/>
              </a:lnSpc>
              <a:spcBef>
                <a:spcPts val="110"/>
              </a:spcBef>
            </a:pP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дифференцированной  самооценке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9272" y="4626965"/>
            <a:ext cx="43053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400" spc="-7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092A2F"/>
                </a:solidFill>
                <a:latin typeface="Calibri"/>
                <a:cs typeface="Calibri"/>
              </a:rPr>
              <a:t>т.д.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00215" y="2211739"/>
            <a:ext cx="2628265" cy="2807970"/>
          </a:xfrm>
          <a:custGeom>
            <a:avLst/>
            <a:gdLst/>
            <a:ahLst/>
            <a:cxnLst/>
            <a:rect l="l" t="t" r="r" b="b"/>
            <a:pathLst>
              <a:path w="2628265" h="2807970">
                <a:moveTo>
                  <a:pt x="2628011" y="0"/>
                </a:moveTo>
                <a:lnTo>
                  <a:pt x="0" y="0"/>
                </a:lnTo>
                <a:lnTo>
                  <a:pt x="0" y="2807970"/>
                </a:lnTo>
                <a:lnTo>
                  <a:pt x="2628011" y="2807970"/>
                </a:lnTo>
                <a:lnTo>
                  <a:pt x="26280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300215" y="2211739"/>
            <a:ext cx="2628265" cy="2807970"/>
          </a:xfrm>
          <a:prstGeom prst="rect">
            <a:avLst/>
          </a:prstGeom>
          <a:ln w="15875">
            <a:solidFill>
              <a:srgbClr val="2DB8D2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Times New Roman"/>
              <a:cs typeface="Times New Roman"/>
            </a:endParaRPr>
          </a:p>
          <a:p>
            <a:pPr marL="267335" marR="1046480" indent="-175260">
              <a:lnSpc>
                <a:spcPts val="1510"/>
              </a:lnSpc>
              <a:buFont typeface="Arial"/>
              <a:buChar char="•"/>
              <a:tabLst>
                <a:tab pos="267970" algn="l"/>
              </a:tabLst>
            </a:pP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опыт</a:t>
            </a:r>
            <a:r>
              <a:rPr dirty="0" sz="1400" spc="-8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совместной  </a:t>
            </a:r>
            <a:r>
              <a:rPr dirty="0" sz="1400" spc="-10">
                <a:solidFill>
                  <a:srgbClr val="092A2F"/>
                </a:solidFill>
                <a:latin typeface="Calibri"/>
                <a:cs typeface="Calibri"/>
              </a:rPr>
              <a:t>деятельности</a:t>
            </a:r>
            <a:endParaRPr sz="1400">
              <a:latin typeface="Calibri"/>
              <a:cs typeface="Calibri"/>
            </a:endParaRPr>
          </a:p>
          <a:p>
            <a:pPr marL="267335" marR="212090" indent="-175260">
              <a:lnSpc>
                <a:spcPts val="1510"/>
              </a:lnSpc>
              <a:spcBef>
                <a:spcPts val="5"/>
              </a:spcBef>
              <a:buFont typeface="Arial"/>
              <a:buChar char="•"/>
              <a:tabLst>
                <a:tab pos="267970" algn="l"/>
              </a:tabLst>
            </a:pP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опыт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планирования  собственной </a:t>
            </a:r>
            <a:r>
              <a:rPr dirty="0" sz="1400" spc="-10">
                <a:solidFill>
                  <a:srgbClr val="092A2F"/>
                </a:solidFill>
                <a:latin typeface="Calibri"/>
                <a:cs typeface="Calibri"/>
              </a:rPr>
              <a:t>деятельности,  </a:t>
            </a: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ее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самооценки </a:t>
            </a: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400" spc="-5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коррекции</a:t>
            </a:r>
            <a:endParaRPr sz="1400">
              <a:latin typeface="Calibri"/>
              <a:cs typeface="Calibri"/>
            </a:endParaRPr>
          </a:p>
          <a:p>
            <a:pPr marL="267335" indent="-175895">
              <a:lnSpc>
                <a:spcPts val="1410"/>
              </a:lnSpc>
              <a:buFont typeface="Arial"/>
              <a:buChar char="•"/>
              <a:tabLst>
                <a:tab pos="267970" algn="l"/>
              </a:tabLst>
            </a:pP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опыт</a:t>
            </a:r>
            <a:r>
              <a:rPr dirty="0" sz="1400" spc="-2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«ошибок»</a:t>
            </a:r>
            <a:endParaRPr sz="1400">
              <a:latin typeface="Calibri"/>
              <a:cs typeface="Calibri"/>
            </a:endParaRPr>
          </a:p>
          <a:p>
            <a:pPr marL="267335" indent="-175895">
              <a:lnSpc>
                <a:spcPts val="1510"/>
              </a:lnSpc>
              <a:buFont typeface="Arial"/>
              <a:buChar char="•"/>
              <a:tabLst>
                <a:tab pos="267970" algn="l"/>
              </a:tabLst>
            </a:pP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опыт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улаживания</a:t>
            </a:r>
            <a:r>
              <a:rPr dirty="0" sz="1400" spc="-6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92A2F"/>
                </a:solidFill>
                <a:latin typeface="Calibri"/>
                <a:cs typeface="Calibri"/>
              </a:rPr>
              <a:t>конфликтов</a:t>
            </a:r>
            <a:endParaRPr sz="1400">
              <a:latin typeface="Calibri"/>
              <a:cs typeface="Calibri"/>
            </a:endParaRPr>
          </a:p>
          <a:p>
            <a:pPr marL="267335">
              <a:lnSpc>
                <a:spcPts val="1515"/>
              </a:lnSpc>
            </a:pP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«мирным»</a:t>
            </a:r>
            <a:r>
              <a:rPr dirty="0" sz="1400" spc="-1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путем</a:t>
            </a:r>
            <a:endParaRPr sz="1400">
              <a:latin typeface="Calibri"/>
              <a:cs typeface="Calibri"/>
            </a:endParaRPr>
          </a:p>
          <a:p>
            <a:pPr marL="267335" indent="-175895">
              <a:lnSpc>
                <a:spcPts val="1515"/>
              </a:lnSpc>
              <a:buFont typeface="Arial"/>
              <a:buChar char="•"/>
              <a:tabLst>
                <a:tab pos="267970" algn="l"/>
              </a:tabLst>
            </a:pP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опыт выражения</a:t>
            </a:r>
            <a:r>
              <a:rPr dirty="0" sz="1400" spc="-5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своего</a:t>
            </a:r>
            <a:endParaRPr sz="1400">
              <a:latin typeface="Calibri"/>
              <a:cs typeface="Calibri"/>
            </a:endParaRPr>
          </a:p>
          <a:p>
            <a:pPr marL="267335">
              <a:lnSpc>
                <a:spcPts val="1595"/>
              </a:lnSpc>
            </a:pP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мнения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83229" y="2211739"/>
            <a:ext cx="3240405" cy="2807970"/>
          </a:xfrm>
          <a:custGeom>
            <a:avLst/>
            <a:gdLst/>
            <a:ahLst/>
            <a:cxnLst/>
            <a:rect l="l" t="t" r="r" b="b"/>
            <a:pathLst>
              <a:path w="3240404" h="2807970">
                <a:moveTo>
                  <a:pt x="0" y="2807970"/>
                </a:moveTo>
                <a:lnTo>
                  <a:pt x="3240405" y="2807970"/>
                </a:lnTo>
                <a:lnTo>
                  <a:pt x="3240405" y="0"/>
                </a:lnTo>
                <a:lnTo>
                  <a:pt x="0" y="0"/>
                </a:lnTo>
                <a:lnTo>
                  <a:pt x="0" y="2807970"/>
                </a:lnTo>
                <a:close/>
              </a:path>
            </a:pathLst>
          </a:custGeom>
          <a:ln w="15874">
            <a:solidFill>
              <a:srgbClr val="466C2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062477" y="2226056"/>
            <a:ext cx="2896235" cy="2736850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187960" marR="5080" indent="-175260">
              <a:lnSpc>
                <a:spcPct val="90000"/>
              </a:lnSpc>
              <a:spcBef>
                <a:spcPts val="270"/>
              </a:spcBef>
              <a:buFont typeface="Arial"/>
              <a:buChar char="•"/>
              <a:tabLst>
                <a:tab pos="187960" algn="l"/>
              </a:tabLst>
            </a:pP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на основе усвоения основных 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моральных норм </a:t>
            </a:r>
            <a:r>
              <a:rPr dirty="0" sz="1400" spc="-10">
                <a:solidFill>
                  <a:srgbClr val="092A2F"/>
                </a:solidFill>
                <a:latin typeface="Calibri"/>
                <a:cs typeface="Calibri"/>
              </a:rPr>
              <a:t>формируются  </a:t>
            </a: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внутренние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этические инстанции,  </a:t>
            </a: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включающие </a:t>
            </a:r>
            <a:r>
              <a:rPr dirty="0" sz="1400" spc="-10">
                <a:solidFill>
                  <a:srgbClr val="092A2F"/>
                </a:solidFill>
                <a:latin typeface="Calibri"/>
                <a:cs typeface="Calibri"/>
              </a:rPr>
              <a:t>систему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моральных  образцов поведения </a:t>
            </a: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требований,  </a:t>
            </a:r>
            <a:r>
              <a:rPr dirty="0" sz="1400" spc="-10">
                <a:solidFill>
                  <a:srgbClr val="092A2F"/>
                </a:solidFill>
                <a:latin typeface="Calibri"/>
                <a:cs typeface="Calibri"/>
              </a:rPr>
              <a:t>предъявляемых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взрослыми, что  обеспечивает становление</a:t>
            </a:r>
            <a:endParaRPr sz="1400">
              <a:latin typeface="Calibri"/>
              <a:cs typeface="Calibri"/>
            </a:endParaRPr>
          </a:p>
          <a:p>
            <a:pPr marL="187960" marR="788670">
              <a:lnSpc>
                <a:spcPts val="1510"/>
              </a:lnSpc>
              <a:spcBef>
                <a:spcPts val="25"/>
              </a:spcBef>
            </a:pP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предпосылок моральной  </a:t>
            </a:r>
            <a:r>
              <a:rPr dirty="0" sz="1400" spc="-10">
                <a:solidFill>
                  <a:srgbClr val="092A2F"/>
                </a:solidFill>
                <a:latin typeface="Calibri"/>
                <a:cs typeface="Calibri"/>
              </a:rPr>
              <a:t>саморегуляции;</a:t>
            </a:r>
            <a:endParaRPr sz="1400">
              <a:latin typeface="Calibri"/>
              <a:cs typeface="Calibri"/>
            </a:endParaRPr>
          </a:p>
          <a:p>
            <a:pPr marL="187960" indent="-175260">
              <a:lnSpc>
                <a:spcPts val="1410"/>
              </a:lnSpc>
              <a:buFont typeface="Arial"/>
              <a:buChar char="•"/>
              <a:tabLst>
                <a:tab pos="187960" algn="l"/>
              </a:tabLst>
            </a:pP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сформированы </a:t>
            </a:r>
            <a:r>
              <a:rPr dirty="0" sz="1400" spc="-10">
                <a:solidFill>
                  <a:srgbClr val="092A2F"/>
                </a:solidFill>
                <a:latin typeface="Calibri"/>
                <a:cs typeface="Calibri"/>
              </a:rPr>
              <a:t>представления</a:t>
            </a: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 о</a:t>
            </a:r>
            <a:endParaRPr sz="1400">
              <a:latin typeface="Calibri"/>
              <a:cs typeface="Calibri"/>
            </a:endParaRPr>
          </a:p>
          <a:p>
            <a:pPr marL="187960">
              <a:lnSpc>
                <a:spcPts val="1515"/>
              </a:lnSpc>
            </a:pPr>
            <a:r>
              <a:rPr dirty="0" sz="1400">
                <a:solidFill>
                  <a:srgbClr val="092A2F"/>
                </a:solidFill>
                <a:latin typeface="Calibri"/>
                <a:cs typeface="Calibri"/>
              </a:rPr>
              <a:t>нравственных нормах и</a:t>
            </a:r>
            <a:r>
              <a:rPr dirty="0" sz="1400" spc="-3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понятиях</a:t>
            </a:r>
            <a:endParaRPr sz="1400">
              <a:latin typeface="Calibri"/>
              <a:cs typeface="Calibri"/>
            </a:endParaRPr>
          </a:p>
          <a:p>
            <a:pPr marL="187960" marR="169545">
              <a:lnSpc>
                <a:spcPts val="1510"/>
              </a:lnSpc>
              <a:spcBef>
                <a:spcPts val="110"/>
              </a:spcBef>
            </a:pP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(любовь, </a:t>
            </a:r>
            <a:r>
              <a:rPr dirty="0" sz="1400" spc="-25">
                <a:solidFill>
                  <a:srgbClr val="092A2F"/>
                </a:solidFill>
                <a:latin typeface="Calibri"/>
                <a:cs typeface="Calibri"/>
              </a:rPr>
              <a:t>долг,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ответственность,  честность, правдивость, </a:t>
            </a:r>
            <a:r>
              <a:rPr dirty="0" sz="1400" spc="-10">
                <a:solidFill>
                  <a:srgbClr val="092A2F"/>
                </a:solidFill>
                <a:latin typeface="Calibri"/>
                <a:cs typeface="Calibri"/>
              </a:rPr>
              <a:t>доброта,  </a:t>
            </a:r>
            <a:r>
              <a:rPr dirty="0" sz="1400" spc="-5">
                <a:solidFill>
                  <a:srgbClr val="092A2F"/>
                </a:solidFill>
                <a:latin typeface="Calibri"/>
                <a:cs typeface="Calibri"/>
              </a:rPr>
              <a:t>справедливость)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08009" y="4865319"/>
            <a:ext cx="16573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solidFill>
                  <a:srgbClr val="124A54"/>
                </a:solidFill>
                <a:latin typeface="Arial"/>
                <a:cs typeface="Arial"/>
              </a:rPr>
              <a:t>26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498" y="643118"/>
            <a:ext cx="5763769" cy="75286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97839" y="1627504"/>
            <a:ext cx="8065134" cy="756285"/>
          </a:xfrm>
          <a:custGeom>
            <a:avLst/>
            <a:gdLst/>
            <a:ahLst/>
            <a:cxnLst/>
            <a:rect l="l" t="t" r="r" b="b"/>
            <a:pathLst>
              <a:path w="8065134" h="756285">
                <a:moveTo>
                  <a:pt x="178206" y="0"/>
                </a:moveTo>
                <a:lnTo>
                  <a:pt x="8064830" y="0"/>
                </a:lnTo>
                <a:lnTo>
                  <a:pt x="8064830" y="577850"/>
                </a:lnTo>
                <a:lnTo>
                  <a:pt x="8058466" y="625223"/>
                </a:lnTo>
                <a:lnTo>
                  <a:pt x="8040507" y="667789"/>
                </a:lnTo>
                <a:lnTo>
                  <a:pt x="8012649" y="703849"/>
                </a:lnTo>
                <a:lnTo>
                  <a:pt x="7976588" y="731708"/>
                </a:lnTo>
                <a:lnTo>
                  <a:pt x="7934023" y="749667"/>
                </a:lnTo>
                <a:lnTo>
                  <a:pt x="7886649" y="756031"/>
                </a:lnTo>
                <a:lnTo>
                  <a:pt x="0" y="756031"/>
                </a:lnTo>
                <a:lnTo>
                  <a:pt x="0" y="178181"/>
                </a:lnTo>
                <a:lnTo>
                  <a:pt x="6365" y="130807"/>
                </a:lnTo>
                <a:lnTo>
                  <a:pt x="24329" y="88241"/>
                </a:lnTo>
                <a:lnTo>
                  <a:pt x="52193" y="52181"/>
                </a:lnTo>
                <a:lnTo>
                  <a:pt x="88260" y="24322"/>
                </a:lnTo>
                <a:lnTo>
                  <a:pt x="130830" y="6363"/>
                </a:lnTo>
                <a:lnTo>
                  <a:pt x="178206" y="0"/>
                </a:lnTo>
                <a:close/>
              </a:path>
            </a:pathLst>
          </a:custGeom>
          <a:ln w="19050">
            <a:solidFill>
              <a:srgbClr val="C94E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8878" y="1671650"/>
            <a:ext cx="7780020" cy="60579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2280"/>
              </a:lnSpc>
              <a:spcBef>
                <a:spcPts val="105"/>
              </a:spcBef>
            </a:pPr>
            <a:r>
              <a:rPr dirty="0" spc="-5">
                <a:solidFill>
                  <a:srgbClr val="000000"/>
                </a:solidFill>
              </a:rPr>
              <a:t>Описание воспитательной деятельности </a:t>
            </a:r>
            <a:r>
              <a:rPr dirty="0">
                <a:solidFill>
                  <a:srgbClr val="000000"/>
                </a:solidFill>
              </a:rPr>
              <a:t>в </a:t>
            </a:r>
            <a:r>
              <a:rPr dirty="0" spc="-5">
                <a:solidFill>
                  <a:srgbClr val="000000"/>
                </a:solidFill>
              </a:rPr>
              <a:t>интеграции </a:t>
            </a:r>
            <a:r>
              <a:rPr dirty="0">
                <a:solidFill>
                  <a:srgbClr val="000000"/>
                </a:solidFill>
              </a:rPr>
              <a:t>с</a:t>
            </a:r>
            <a:r>
              <a:rPr dirty="0" spc="-95">
                <a:solidFill>
                  <a:srgbClr val="000000"/>
                </a:solidFill>
              </a:rPr>
              <a:t> </a:t>
            </a:r>
            <a:r>
              <a:rPr dirty="0" spc="-15">
                <a:solidFill>
                  <a:srgbClr val="000000"/>
                </a:solidFill>
              </a:rPr>
              <a:t>содержанием</a:t>
            </a:r>
          </a:p>
          <a:p>
            <a:pPr marL="12700">
              <a:lnSpc>
                <a:spcPts val="2280"/>
              </a:lnSpc>
            </a:pPr>
            <a:r>
              <a:rPr dirty="0" spc="-5">
                <a:solidFill>
                  <a:srgbClr val="000000"/>
                </a:solidFill>
              </a:rPr>
              <a:t>образовательных</a:t>
            </a:r>
            <a:r>
              <a:rPr dirty="0" spc="-5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областей</a:t>
            </a:r>
          </a:p>
        </p:txBody>
      </p:sp>
      <p:sp>
        <p:nvSpPr>
          <p:cNvPr id="6" name="object 6"/>
          <p:cNvSpPr/>
          <p:nvPr/>
        </p:nvSpPr>
        <p:spPr>
          <a:xfrm>
            <a:off x="597839" y="2558542"/>
            <a:ext cx="8065134" cy="756285"/>
          </a:xfrm>
          <a:custGeom>
            <a:avLst/>
            <a:gdLst/>
            <a:ahLst/>
            <a:cxnLst/>
            <a:rect l="l" t="t" r="r" b="b"/>
            <a:pathLst>
              <a:path w="8065134" h="756285">
                <a:moveTo>
                  <a:pt x="167322" y="0"/>
                </a:moveTo>
                <a:lnTo>
                  <a:pt x="8064830" y="0"/>
                </a:lnTo>
                <a:lnTo>
                  <a:pt x="8064830" y="588644"/>
                </a:lnTo>
                <a:lnTo>
                  <a:pt x="8058861" y="633137"/>
                </a:lnTo>
                <a:lnTo>
                  <a:pt x="8042012" y="673100"/>
                </a:lnTo>
                <a:lnTo>
                  <a:pt x="8015871" y="706945"/>
                </a:lnTo>
                <a:lnTo>
                  <a:pt x="7982026" y="733086"/>
                </a:lnTo>
                <a:lnTo>
                  <a:pt x="7942063" y="749934"/>
                </a:lnTo>
                <a:lnTo>
                  <a:pt x="7897571" y="755903"/>
                </a:lnTo>
                <a:lnTo>
                  <a:pt x="0" y="755903"/>
                </a:lnTo>
                <a:lnTo>
                  <a:pt x="0" y="167258"/>
                </a:lnTo>
                <a:lnTo>
                  <a:pt x="5976" y="122810"/>
                </a:lnTo>
                <a:lnTo>
                  <a:pt x="22842" y="82860"/>
                </a:lnTo>
                <a:lnTo>
                  <a:pt x="49004" y="49006"/>
                </a:lnTo>
                <a:lnTo>
                  <a:pt x="82867" y="22845"/>
                </a:lnTo>
                <a:lnTo>
                  <a:pt x="122838" y="5977"/>
                </a:lnTo>
                <a:lnTo>
                  <a:pt x="167322" y="0"/>
                </a:lnTo>
                <a:close/>
              </a:path>
            </a:pathLst>
          </a:custGeom>
          <a:ln w="19050">
            <a:solidFill>
              <a:srgbClr val="C94E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97839" y="3543934"/>
            <a:ext cx="8065134" cy="756285"/>
          </a:xfrm>
          <a:custGeom>
            <a:avLst/>
            <a:gdLst/>
            <a:ahLst/>
            <a:cxnLst/>
            <a:rect l="l" t="t" r="r" b="b"/>
            <a:pathLst>
              <a:path w="8065134" h="756285">
                <a:moveTo>
                  <a:pt x="210858" y="0"/>
                </a:moveTo>
                <a:lnTo>
                  <a:pt x="8064830" y="0"/>
                </a:lnTo>
                <a:lnTo>
                  <a:pt x="8064830" y="545147"/>
                </a:lnTo>
                <a:lnTo>
                  <a:pt x="8059263" y="593492"/>
                </a:lnTo>
                <a:lnTo>
                  <a:pt x="8043406" y="637874"/>
                </a:lnTo>
                <a:lnTo>
                  <a:pt x="8018523" y="677025"/>
                </a:lnTo>
                <a:lnTo>
                  <a:pt x="7985878" y="709680"/>
                </a:lnTo>
                <a:lnTo>
                  <a:pt x="7946735" y="734572"/>
                </a:lnTo>
                <a:lnTo>
                  <a:pt x="7902357" y="750436"/>
                </a:lnTo>
                <a:lnTo>
                  <a:pt x="7854010" y="756005"/>
                </a:lnTo>
                <a:lnTo>
                  <a:pt x="0" y="756005"/>
                </a:lnTo>
                <a:lnTo>
                  <a:pt x="0" y="210819"/>
                </a:lnTo>
                <a:lnTo>
                  <a:pt x="5568" y="162472"/>
                </a:lnTo>
                <a:lnTo>
                  <a:pt x="21430" y="118095"/>
                </a:lnTo>
                <a:lnTo>
                  <a:pt x="46321" y="78951"/>
                </a:lnTo>
                <a:lnTo>
                  <a:pt x="78974" y="46306"/>
                </a:lnTo>
                <a:lnTo>
                  <a:pt x="118125" y="21423"/>
                </a:lnTo>
                <a:lnTo>
                  <a:pt x="162508" y="5566"/>
                </a:lnTo>
                <a:lnTo>
                  <a:pt x="210858" y="0"/>
                </a:lnTo>
                <a:close/>
              </a:path>
            </a:pathLst>
          </a:custGeom>
          <a:ln w="19050">
            <a:solidFill>
              <a:srgbClr val="C94E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25830" y="2603119"/>
            <a:ext cx="7787005" cy="159131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1127760">
              <a:lnSpc>
                <a:spcPts val="2160"/>
              </a:lnSpc>
              <a:spcBef>
                <a:spcPts val="375"/>
              </a:spcBef>
            </a:pPr>
            <a:r>
              <a:rPr dirty="0" sz="2000" spc="-5" b="1">
                <a:latin typeface="Calibri"/>
                <a:cs typeface="Calibri"/>
              </a:rPr>
              <a:t>Описание </a:t>
            </a:r>
            <a:r>
              <a:rPr dirty="0" sz="2000" b="1">
                <a:latin typeface="Calibri"/>
                <a:cs typeface="Calibri"/>
              </a:rPr>
              <a:t>вариативных форм, </a:t>
            </a:r>
            <a:r>
              <a:rPr dirty="0" sz="2000" spc="-5" b="1">
                <a:latin typeface="Calibri"/>
                <a:cs typeface="Calibri"/>
              </a:rPr>
              <a:t>способов, </a:t>
            </a:r>
            <a:r>
              <a:rPr dirty="0" sz="2000" spc="-15" b="1">
                <a:latin typeface="Calibri"/>
                <a:cs typeface="Calibri"/>
              </a:rPr>
              <a:t>методов </a:t>
            </a:r>
            <a:r>
              <a:rPr dirty="0" sz="2000" b="1">
                <a:latin typeface="Calibri"/>
                <a:cs typeface="Calibri"/>
              </a:rPr>
              <a:t>и </a:t>
            </a:r>
            <a:r>
              <a:rPr dirty="0" sz="2000" spc="-10" b="1">
                <a:latin typeface="Calibri"/>
                <a:cs typeface="Calibri"/>
              </a:rPr>
              <a:t>средств  </a:t>
            </a:r>
            <a:r>
              <a:rPr dirty="0" sz="2000" b="1">
                <a:latin typeface="Calibri"/>
                <a:cs typeface="Calibri"/>
              </a:rPr>
              <a:t>реализации Программы с учетом возрастных</a:t>
            </a:r>
            <a:r>
              <a:rPr dirty="0" sz="2000" spc="-114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особенностей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>
              <a:latin typeface="Calibri"/>
              <a:cs typeface="Calibri"/>
            </a:endParaRPr>
          </a:p>
          <a:p>
            <a:pPr marL="24765" marR="5080">
              <a:lnSpc>
                <a:spcPts val="2160"/>
              </a:lnSpc>
              <a:spcBef>
                <a:spcPts val="5"/>
              </a:spcBef>
            </a:pPr>
            <a:r>
              <a:rPr dirty="0" sz="2000" b="1">
                <a:latin typeface="Calibri"/>
                <a:cs typeface="Calibri"/>
              </a:rPr>
              <a:t>Особенности </a:t>
            </a:r>
            <a:r>
              <a:rPr dirty="0" sz="2000" spc="-5" b="1">
                <a:latin typeface="Calibri"/>
                <a:cs typeface="Calibri"/>
              </a:rPr>
              <a:t>взаимодействия педагогического коллектива </a:t>
            </a:r>
            <a:r>
              <a:rPr dirty="0" sz="2000" b="1">
                <a:latin typeface="Calibri"/>
                <a:cs typeface="Calibri"/>
              </a:rPr>
              <a:t>с</a:t>
            </a:r>
            <a:r>
              <a:rPr dirty="0" sz="2000" spc="-185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семьями  воспитанников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1137" y="669036"/>
            <a:ext cx="8670925" cy="980440"/>
            <a:chOff x="211137" y="669036"/>
            <a:chExt cx="8670925" cy="9804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407" y="723900"/>
              <a:ext cx="8665464" cy="7741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572" y="669036"/>
              <a:ext cx="7612380" cy="9799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137" y="706005"/>
              <a:ext cx="8650224" cy="75843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11137" y="706005"/>
            <a:ext cx="8650605" cy="758825"/>
          </a:xfrm>
          <a:prstGeom prst="rect">
            <a:avLst/>
          </a:prstGeom>
          <a:ln w="12700">
            <a:solidFill>
              <a:srgbClr val="F9BE8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2305"/>
              </a:lnSpc>
            </a:pPr>
            <a:r>
              <a:rPr dirty="0" sz="2000" spc="-5" b="1">
                <a:solidFill>
                  <a:srgbClr val="092A2F"/>
                </a:solidFill>
                <a:latin typeface="Calibri"/>
                <a:cs typeface="Calibri"/>
              </a:rPr>
              <a:t>Основная</a:t>
            </a:r>
            <a:r>
              <a:rPr dirty="0" sz="2000" spc="-3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2000" spc="-15" b="1">
                <a:solidFill>
                  <a:srgbClr val="092A2F"/>
                </a:solidFill>
                <a:latin typeface="Calibri"/>
                <a:cs typeface="Calibri"/>
              </a:rPr>
              <a:t>цель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1850"/>
              </a:lnSpc>
            </a:pPr>
            <a:r>
              <a:rPr dirty="0" sz="1700" spc="-5" b="1">
                <a:solidFill>
                  <a:srgbClr val="092A2F"/>
                </a:solidFill>
                <a:latin typeface="Calibri"/>
                <a:cs typeface="Calibri"/>
              </a:rPr>
              <a:t>позитивная </a:t>
            </a:r>
            <a:r>
              <a:rPr dirty="0" sz="1700" b="1">
                <a:solidFill>
                  <a:srgbClr val="092A2F"/>
                </a:solidFill>
                <a:latin typeface="Calibri"/>
                <a:cs typeface="Calibri"/>
              </a:rPr>
              <a:t>социализация </a:t>
            </a:r>
            <a:r>
              <a:rPr dirty="0" sz="1700" spc="-10" b="1">
                <a:solidFill>
                  <a:srgbClr val="092A2F"/>
                </a:solidFill>
                <a:latin typeface="Calibri"/>
                <a:cs typeface="Calibri"/>
              </a:rPr>
              <a:t>детей дошкольного </a:t>
            </a:r>
            <a:r>
              <a:rPr dirty="0" sz="1700" b="1">
                <a:solidFill>
                  <a:srgbClr val="092A2F"/>
                </a:solidFill>
                <a:latin typeface="Calibri"/>
                <a:cs typeface="Calibri"/>
              </a:rPr>
              <a:t>возраста, </a:t>
            </a:r>
            <a:r>
              <a:rPr dirty="0" sz="1700" spc="-5" b="1">
                <a:solidFill>
                  <a:srgbClr val="092A2F"/>
                </a:solidFill>
                <a:latin typeface="Calibri"/>
                <a:cs typeface="Calibri"/>
              </a:rPr>
              <a:t>приобщение </a:t>
            </a:r>
            <a:r>
              <a:rPr dirty="0" sz="1700" spc="-10" b="1">
                <a:solidFill>
                  <a:srgbClr val="092A2F"/>
                </a:solidFill>
                <a:latin typeface="Calibri"/>
                <a:cs typeface="Calibri"/>
              </a:rPr>
              <a:t>детей</a:t>
            </a:r>
            <a:r>
              <a:rPr dirty="0" sz="1700" spc="-8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092A2F"/>
                </a:solidFill>
                <a:latin typeface="Calibri"/>
                <a:cs typeface="Calibri"/>
              </a:rPr>
              <a:t>к</a:t>
            </a:r>
            <a:endParaRPr sz="1700">
              <a:latin typeface="Calibri"/>
              <a:cs typeface="Calibri"/>
            </a:endParaRPr>
          </a:p>
          <a:p>
            <a:pPr algn="ctr" marL="1270">
              <a:lnSpc>
                <a:spcPts val="1820"/>
              </a:lnSpc>
            </a:pPr>
            <a:r>
              <a:rPr dirty="0" sz="1700" spc="-10" b="1">
                <a:solidFill>
                  <a:srgbClr val="092A2F"/>
                </a:solidFill>
                <a:latin typeface="Calibri"/>
                <a:cs typeface="Calibri"/>
              </a:rPr>
              <a:t>социокультурным </a:t>
            </a:r>
            <a:r>
              <a:rPr dirty="0" sz="1700" spc="-5" b="1">
                <a:solidFill>
                  <a:srgbClr val="092A2F"/>
                </a:solidFill>
                <a:latin typeface="Calibri"/>
                <a:cs typeface="Calibri"/>
              </a:rPr>
              <a:t>нормам, </a:t>
            </a:r>
            <a:r>
              <a:rPr dirty="0" sz="1700" b="1">
                <a:solidFill>
                  <a:srgbClr val="092A2F"/>
                </a:solidFill>
                <a:latin typeface="Calibri"/>
                <a:cs typeface="Calibri"/>
              </a:rPr>
              <a:t>традициям </a:t>
            </a:r>
            <a:r>
              <a:rPr dirty="0" sz="1700" spc="-10" b="1">
                <a:solidFill>
                  <a:srgbClr val="092A2F"/>
                </a:solidFill>
                <a:latin typeface="Calibri"/>
                <a:cs typeface="Calibri"/>
              </a:rPr>
              <a:t>семьи, </a:t>
            </a:r>
            <a:r>
              <a:rPr dirty="0" sz="1700" spc="-5" b="1">
                <a:solidFill>
                  <a:srgbClr val="092A2F"/>
                </a:solidFill>
                <a:latin typeface="Calibri"/>
                <a:cs typeface="Calibri"/>
              </a:rPr>
              <a:t>общества </a:t>
            </a:r>
            <a:r>
              <a:rPr dirty="0" sz="1700" b="1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700" spc="-1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092A2F"/>
                </a:solidFill>
                <a:latin typeface="Calibri"/>
                <a:cs typeface="Calibri"/>
              </a:rPr>
              <a:t>государства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04787" y="1772411"/>
            <a:ext cx="8805545" cy="3260090"/>
            <a:chOff x="204787" y="1772411"/>
            <a:chExt cx="8805545" cy="326009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0792" y="1839467"/>
              <a:ext cx="8769096" cy="31927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03120" y="1772411"/>
              <a:ext cx="5097780" cy="48310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1137" y="1808594"/>
              <a:ext cx="8753348" cy="317817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11137" y="1808594"/>
              <a:ext cx="8753475" cy="3178175"/>
            </a:xfrm>
            <a:custGeom>
              <a:avLst/>
              <a:gdLst/>
              <a:ahLst/>
              <a:cxnLst/>
              <a:rect l="l" t="t" r="r" b="b"/>
              <a:pathLst>
                <a:path w="8753475" h="3178175">
                  <a:moveTo>
                    <a:pt x="0" y="3178175"/>
                  </a:moveTo>
                  <a:lnTo>
                    <a:pt x="8753348" y="3178175"/>
                  </a:lnTo>
                  <a:lnTo>
                    <a:pt x="8753348" y="0"/>
                  </a:lnTo>
                  <a:lnTo>
                    <a:pt x="0" y="0"/>
                  </a:lnTo>
                  <a:lnTo>
                    <a:pt x="0" y="3178175"/>
                  </a:lnTo>
                  <a:close/>
                </a:path>
              </a:pathLst>
            </a:custGeom>
            <a:ln w="12700">
              <a:solidFill>
                <a:srgbClr val="D9949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2191257" y="1778254"/>
            <a:ext cx="47942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Задачи социально-коммуникативного</a:t>
            </a:r>
            <a:r>
              <a:rPr dirty="0" sz="1800" spc="-9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92A2F"/>
                </a:solidFill>
                <a:latin typeface="Calibri"/>
                <a:cs typeface="Calibri"/>
              </a:rPr>
              <a:t>развития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5656" y="2250948"/>
            <a:ext cx="2138680" cy="1438910"/>
            <a:chOff x="295656" y="2250948"/>
            <a:chExt cx="2138680" cy="143891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2420" y="2250948"/>
              <a:ext cx="2107692" cy="141122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5656" y="2258568"/>
              <a:ext cx="2138172" cy="143103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68541" y="2219325"/>
            <a:ext cx="2095500" cy="13995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wrap="square" lIns="0" tIns="47625" rIns="0" bIns="0" rtlCol="0" vert="horz">
            <a:spAutoFit/>
          </a:bodyPr>
          <a:lstStyle/>
          <a:p>
            <a:pPr marL="90805">
              <a:lnSpc>
                <a:spcPts val="1710"/>
              </a:lnSpc>
              <a:spcBef>
                <a:spcPts val="375"/>
              </a:spcBef>
            </a:pP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Усвоение</a:t>
            </a:r>
            <a:r>
              <a:rPr dirty="0" sz="1500" spc="-2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норм</a:t>
            </a:r>
            <a:endParaRPr sz="1500">
              <a:latin typeface="Calibri"/>
              <a:cs typeface="Calibri"/>
            </a:endParaRPr>
          </a:p>
          <a:p>
            <a:pPr marL="90805" marR="130810">
              <a:lnSpc>
                <a:spcPts val="1620"/>
              </a:lnSpc>
              <a:spcBef>
                <a:spcPts val="114"/>
              </a:spcBef>
            </a:pP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ценностей,</a:t>
            </a:r>
            <a:r>
              <a:rPr dirty="0" sz="1500" spc="-6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принятых 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в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обществе,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включая 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моральные</a:t>
            </a:r>
            <a:r>
              <a:rPr dirty="0" sz="1500" spc="-5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endParaRPr sz="1500">
              <a:latin typeface="Calibri"/>
              <a:cs typeface="Calibri"/>
            </a:endParaRPr>
          </a:p>
          <a:p>
            <a:pPr marL="90805">
              <a:lnSpc>
                <a:spcPts val="1505"/>
              </a:lnSpc>
            </a:pP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нравственные</a:t>
            </a:r>
            <a:endParaRPr sz="1500">
              <a:latin typeface="Calibri"/>
              <a:cs typeface="Calibri"/>
            </a:endParaRPr>
          </a:p>
          <a:p>
            <a:pPr marL="90805">
              <a:lnSpc>
                <a:spcPts val="1710"/>
              </a:lnSpc>
            </a:pP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ценности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555748" y="2250948"/>
            <a:ext cx="1883664" cy="1411223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511932" y="2219325"/>
            <a:ext cx="1870710" cy="13995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Times New Roman"/>
              <a:cs typeface="Times New Roman"/>
            </a:endParaRPr>
          </a:p>
          <a:p>
            <a:pPr marL="91440" marR="259715">
              <a:lnSpc>
                <a:spcPct val="90100"/>
              </a:lnSpc>
            </a:pP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Развитие</a:t>
            </a:r>
            <a:r>
              <a:rPr dirty="0" sz="1500" spc="-7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общения 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взаимодействия  </a:t>
            </a: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ребёнка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со 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взрослыми</a:t>
            </a:r>
            <a:endParaRPr sz="1500">
              <a:latin typeface="Calibri"/>
              <a:cs typeface="Calibri"/>
            </a:endParaRPr>
          </a:p>
          <a:p>
            <a:pPr marL="91440">
              <a:lnSpc>
                <a:spcPts val="1620"/>
              </a:lnSpc>
            </a:pP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 сверстниками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075423" y="3667531"/>
            <a:ext cx="1779270" cy="1267460"/>
            <a:chOff x="7075423" y="3667531"/>
            <a:chExt cx="1779270" cy="1267460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20127" y="3698748"/>
              <a:ext cx="1734312" cy="121310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01839" y="3709416"/>
              <a:ext cx="1674876" cy="122529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075423" y="3667531"/>
              <a:ext cx="1722120" cy="1199515"/>
            </a:xfrm>
            <a:custGeom>
              <a:avLst/>
              <a:gdLst/>
              <a:ahLst/>
              <a:cxnLst/>
              <a:rect l="l" t="t" r="r" b="b"/>
              <a:pathLst>
                <a:path w="1722120" h="1199514">
                  <a:moveTo>
                    <a:pt x="1722120" y="0"/>
                  </a:moveTo>
                  <a:lnTo>
                    <a:pt x="0" y="0"/>
                  </a:lnTo>
                  <a:lnTo>
                    <a:pt x="0" y="1199261"/>
                  </a:lnTo>
                  <a:lnTo>
                    <a:pt x="1722120" y="1199261"/>
                  </a:lnTo>
                  <a:lnTo>
                    <a:pt x="17221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7075423" y="3667531"/>
            <a:ext cx="1722120" cy="119951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wrap="square" lIns="0" tIns="76835" rIns="0" bIns="0" rtlCol="0" vert="horz">
            <a:spAutoFit/>
          </a:bodyPr>
          <a:lstStyle/>
          <a:p>
            <a:pPr marL="92075" marR="372745">
              <a:lnSpc>
                <a:spcPts val="1620"/>
              </a:lnSpc>
              <a:spcBef>
                <a:spcPts val="605"/>
              </a:spcBef>
            </a:pP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Фо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рми</a:t>
            </a:r>
            <a:r>
              <a:rPr dirty="0" sz="1500" spc="5">
                <a:solidFill>
                  <a:srgbClr val="092A2F"/>
                </a:solidFill>
                <a:latin typeface="Calibri"/>
                <a:cs typeface="Calibri"/>
              </a:rPr>
              <a:t>р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ов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а</a:t>
            </a: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н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ие  </a:t>
            </a: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готовности</a:t>
            </a:r>
            <a:endParaRPr sz="1500">
              <a:latin typeface="Calibri"/>
              <a:cs typeface="Calibri"/>
            </a:endParaRPr>
          </a:p>
          <a:p>
            <a:pPr marL="92075">
              <a:lnSpc>
                <a:spcPts val="1505"/>
              </a:lnSpc>
            </a:pP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к</a:t>
            </a:r>
            <a:r>
              <a:rPr dirty="0" sz="1500" spc="-5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совместной</a:t>
            </a:r>
            <a:endParaRPr sz="1500">
              <a:latin typeface="Calibri"/>
              <a:cs typeface="Calibri"/>
            </a:endParaRPr>
          </a:p>
          <a:p>
            <a:pPr marL="92075">
              <a:lnSpc>
                <a:spcPts val="1620"/>
              </a:lnSpc>
            </a:pP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деятельности</a:t>
            </a:r>
            <a:endParaRPr sz="1500">
              <a:latin typeface="Calibri"/>
              <a:cs typeface="Calibri"/>
            </a:endParaRPr>
          </a:p>
          <a:p>
            <a:pPr marL="92075">
              <a:lnSpc>
                <a:spcPts val="1710"/>
              </a:lnSpc>
            </a:pP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со</a:t>
            </a: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сверстниками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558284" y="2250948"/>
            <a:ext cx="2108200" cy="1411605"/>
            <a:chOff x="4558284" y="2250948"/>
            <a:chExt cx="2108200" cy="1411605"/>
          </a:xfrm>
        </p:grpSpPr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76572" y="2250948"/>
              <a:ext cx="2033016" cy="141122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58284" y="2362200"/>
              <a:ext cx="2107691" cy="1225296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4532376" y="2219325"/>
            <a:ext cx="2020570" cy="13995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wrap="square" lIns="0" tIns="150495" rIns="0" bIns="0" rtlCol="0" vert="horz">
            <a:spAutoFit/>
          </a:bodyPr>
          <a:lstStyle/>
          <a:p>
            <a:pPr marL="92075">
              <a:lnSpc>
                <a:spcPts val="1710"/>
              </a:lnSpc>
              <a:spcBef>
                <a:spcPts val="1185"/>
              </a:spcBef>
            </a:pP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Становление</a:t>
            </a:r>
            <a:endParaRPr sz="1500">
              <a:latin typeface="Calibri"/>
              <a:cs typeface="Calibri"/>
            </a:endParaRPr>
          </a:p>
          <a:p>
            <a:pPr marL="92075" marR="208279">
              <a:lnSpc>
                <a:spcPct val="90100"/>
              </a:lnSpc>
              <a:spcBef>
                <a:spcPts val="90"/>
              </a:spcBef>
            </a:pP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самостоятельности,  </a:t>
            </a: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ц</a:t>
            </a:r>
            <a:r>
              <a:rPr dirty="0" sz="1500" spc="-30">
                <a:solidFill>
                  <a:srgbClr val="092A2F"/>
                </a:solidFill>
                <a:latin typeface="Calibri"/>
                <a:cs typeface="Calibri"/>
              </a:rPr>
              <a:t>е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ленапра</a:t>
            </a: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в</a:t>
            </a:r>
            <a:r>
              <a:rPr dirty="0" sz="1500" spc="-15">
                <a:solidFill>
                  <a:srgbClr val="092A2F"/>
                </a:solidFill>
                <a:latin typeface="Calibri"/>
                <a:cs typeface="Calibri"/>
              </a:rPr>
              <a:t>л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еннос</a:t>
            </a: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т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и 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500" spc="-1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саморегуляции</a:t>
            </a:r>
            <a:endParaRPr sz="1500">
              <a:latin typeface="Calibri"/>
              <a:cs typeface="Calibri"/>
            </a:endParaRPr>
          </a:p>
          <a:p>
            <a:pPr marL="92075">
              <a:lnSpc>
                <a:spcPts val="1620"/>
              </a:lnSpc>
            </a:pP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собственных</a:t>
            </a:r>
            <a:r>
              <a:rPr dirty="0" sz="1500" spc="-4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действий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765035" y="2250948"/>
            <a:ext cx="2089785" cy="1438910"/>
            <a:chOff x="6765035" y="2250948"/>
            <a:chExt cx="2089785" cy="1438910"/>
          </a:xfrm>
        </p:grpSpPr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83323" y="2250948"/>
              <a:ext cx="2071116" cy="14112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65035" y="2258568"/>
              <a:ext cx="2080260" cy="1431036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6738873" y="2219325"/>
            <a:ext cx="2058670" cy="13995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wrap="square" lIns="0" tIns="47625" rIns="0" bIns="0" rtlCol="0" vert="horz">
            <a:spAutoFit/>
          </a:bodyPr>
          <a:lstStyle/>
          <a:p>
            <a:pPr marL="92075">
              <a:lnSpc>
                <a:spcPts val="1710"/>
              </a:lnSpc>
              <a:spcBef>
                <a:spcPts val="375"/>
              </a:spcBef>
            </a:pP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Развитие</a:t>
            </a:r>
            <a:r>
              <a:rPr dirty="0" sz="1500" spc="-4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социального</a:t>
            </a:r>
            <a:endParaRPr sz="1500">
              <a:latin typeface="Calibri"/>
              <a:cs typeface="Calibri"/>
            </a:endParaRPr>
          </a:p>
          <a:p>
            <a:pPr marL="92075" marR="445134">
              <a:lnSpc>
                <a:spcPts val="1620"/>
              </a:lnSpc>
              <a:spcBef>
                <a:spcPts val="114"/>
              </a:spcBef>
            </a:pP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500" spc="-5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эмоционального  </a:t>
            </a: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интеллекта,</a:t>
            </a:r>
            <a:endParaRPr sz="1500">
              <a:latin typeface="Calibri"/>
              <a:cs typeface="Calibri"/>
            </a:endParaRPr>
          </a:p>
          <a:p>
            <a:pPr marL="92075" marR="652780">
              <a:lnSpc>
                <a:spcPts val="1620"/>
              </a:lnSpc>
            </a:pP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эмоци</a:t>
            </a:r>
            <a:r>
              <a:rPr dirty="0" sz="1500" spc="5">
                <a:solidFill>
                  <a:srgbClr val="092A2F"/>
                </a:solidFill>
                <a:latin typeface="Calibri"/>
                <a:cs typeface="Calibri"/>
              </a:rPr>
              <a:t>о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на</a:t>
            </a:r>
            <a:r>
              <a:rPr dirty="0" sz="1500" spc="5">
                <a:solidFill>
                  <a:srgbClr val="092A2F"/>
                </a:solidFill>
                <a:latin typeface="Calibri"/>
                <a:cs typeface="Calibri"/>
              </a:rPr>
              <a:t>л</a:t>
            </a: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ь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н</a:t>
            </a: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о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й 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отзывчивости,</a:t>
            </a:r>
            <a:endParaRPr sz="1500">
              <a:latin typeface="Calibri"/>
              <a:cs typeface="Calibri"/>
            </a:endParaRPr>
          </a:p>
          <a:p>
            <a:pPr marL="92075">
              <a:lnSpc>
                <a:spcPts val="1600"/>
              </a:lnSpc>
            </a:pP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сопереживания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95656" y="3698747"/>
            <a:ext cx="3022600" cy="1236345"/>
            <a:chOff x="295656" y="3698747"/>
            <a:chExt cx="3022600" cy="1236345"/>
          </a:xfrm>
        </p:grpSpPr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2420" y="3698747"/>
              <a:ext cx="3005328" cy="121310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5656" y="3709415"/>
              <a:ext cx="2976372" cy="1225296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268541" y="3667531"/>
            <a:ext cx="2992120" cy="11995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wrap="square" lIns="0" tIns="76835" rIns="0" bIns="0" rtlCol="0" vert="horz">
            <a:spAutoFit/>
          </a:bodyPr>
          <a:lstStyle/>
          <a:p>
            <a:pPr marL="90805" marR="385445">
              <a:lnSpc>
                <a:spcPts val="1620"/>
              </a:lnSpc>
              <a:spcBef>
                <a:spcPts val="605"/>
              </a:spcBef>
            </a:pP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Формирование </a:t>
            </a: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уважительного 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отношения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500" spc="-2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чувства</a:t>
            </a:r>
            <a:endParaRPr sz="1500">
              <a:latin typeface="Calibri"/>
              <a:cs typeface="Calibri"/>
            </a:endParaRPr>
          </a:p>
          <a:p>
            <a:pPr marL="90805">
              <a:lnSpc>
                <a:spcPts val="1505"/>
              </a:lnSpc>
            </a:pP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принадлежности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к своей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семье</a:t>
            </a:r>
            <a:r>
              <a:rPr dirty="0" sz="1500" spc="-4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endParaRPr sz="1500">
              <a:latin typeface="Calibri"/>
              <a:cs typeface="Calibri"/>
            </a:endParaRPr>
          </a:p>
          <a:p>
            <a:pPr marL="90805">
              <a:lnSpc>
                <a:spcPts val="1620"/>
              </a:lnSpc>
            </a:pP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к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сообществу </a:t>
            </a: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детей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взрослых</a:t>
            </a:r>
            <a:r>
              <a:rPr dirty="0" sz="1500" spc="-4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в</a:t>
            </a:r>
            <a:endParaRPr sz="1500">
              <a:latin typeface="Calibri"/>
              <a:cs typeface="Calibri"/>
            </a:endParaRPr>
          </a:p>
          <a:p>
            <a:pPr marL="90805">
              <a:lnSpc>
                <a:spcPts val="1710"/>
              </a:lnSpc>
            </a:pP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организации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3361944" y="3698747"/>
            <a:ext cx="1903730" cy="1236345"/>
            <a:chOff x="3361944" y="3698747"/>
            <a:chExt cx="1903730" cy="1236345"/>
          </a:xfrm>
        </p:grpSpPr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380232" y="3698747"/>
              <a:ext cx="1885188" cy="121310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361944" y="3709415"/>
              <a:ext cx="1834896" cy="1225296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3336163" y="3667531"/>
            <a:ext cx="1871980" cy="11995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wrap="square" lIns="0" tIns="76835" rIns="0" bIns="0" rtlCol="0" vert="horz">
            <a:spAutoFit/>
          </a:bodyPr>
          <a:lstStyle/>
          <a:p>
            <a:pPr marL="91440" marR="523240">
              <a:lnSpc>
                <a:spcPts val="1620"/>
              </a:lnSpc>
              <a:spcBef>
                <a:spcPts val="605"/>
              </a:spcBef>
            </a:pP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Фо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рми</a:t>
            </a:r>
            <a:r>
              <a:rPr dirty="0" sz="1500" spc="5">
                <a:solidFill>
                  <a:srgbClr val="092A2F"/>
                </a:solidFill>
                <a:latin typeface="Calibri"/>
                <a:cs typeface="Calibri"/>
              </a:rPr>
              <a:t>р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ов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а</a:t>
            </a: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н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ие 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позитивных</a:t>
            </a:r>
            <a:endParaRPr sz="1500">
              <a:latin typeface="Calibri"/>
              <a:cs typeface="Calibri"/>
            </a:endParaRPr>
          </a:p>
          <a:p>
            <a:pPr marL="91440">
              <a:lnSpc>
                <a:spcPts val="1505"/>
              </a:lnSpc>
            </a:pP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установок</a:t>
            </a:r>
            <a:r>
              <a:rPr dirty="0" sz="1500" spc="-114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к</a:t>
            </a:r>
            <a:endParaRPr sz="1500">
              <a:latin typeface="Calibri"/>
              <a:cs typeface="Calibri"/>
            </a:endParaRPr>
          </a:p>
          <a:p>
            <a:pPr marL="91440">
              <a:lnSpc>
                <a:spcPts val="1620"/>
              </a:lnSpc>
            </a:pP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различным</a:t>
            </a:r>
            <a:r>
              <a:rPr dirty="0" sz="1500" spc="-4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видам</a:t>
            </a:r>
            <a:endParaRPr sz="1500">
              <a:latin typeface="Calibri"/>
              <a:cs typeface="Calibri"/>
            </a:endParaRPr>
          </a:p>
          <a:p>
            <a:pPr marL="91440">
              <a:lnSpc>
                <a:spcPts val="1710"/>
              </a:lnSpc>
            </a:pPr>
            <a:r>
              <a:rPr dirty="0" sz="1500" spc="-20">
                <a:solidFill>
                  <a:srgbClr val="092A2F"/>
                </a:solidFill>
                <a:latin typeface="Calibri"/>
                <a:cs typeface="Calibri"/>
              </a:rPr>
              <a:t>труда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500" spc="-2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творчества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5326379" y="3683508"/>
            <a:ext cx="1803400" cy="1211580"/>
            <a:chOff x="5326379" y="3683508"/>
            <a:chExt cx="1803400" cy="1211580"/>
          </a:xfrm>
        </p:grpSpPr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44667" y="3683508"/>
              <a:ext cx="1732788" cy="121158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326379" y="3797808"/>
              <a:ext cx="1802892" cy="1019556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5299836" y="3651668"/>
            <a:ext cx="1720214" cy="11995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92075" marR="86995">
              <a:lnSpc>
                <a:spcPts val="1620"/>
              </a:lnSpc>
              <a:spcBef>
                <a:spcPts val="5"/>
              </a:spcBef>
            </a:pP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Формирование  основ</a:t>
            </a:r>
            <a:r>
              <a:rPr dirty="0" sz="1500" spc="-6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безопасного  поведения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в </a:t>
            </a: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быту, 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социуме,</a:t>
            </a:r>
            <a:r>
              <a:rPr dirty="0" sz="1500" spc="-5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природе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429125" y="1453388"/>
            <a:ext cx="386715" cy="474980"/>
            <a:chOff x="4429125" y="1453388"/>
            <a:chExt cx="386715" cy="474980"/>
          </a:xfrm>
        </p:grpSpPr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431791" y="1476756"/>
              <a:ext cx="384048" cy="45110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435475" y="1459738"/>
              <a:ext cx="352425" cy="432181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435475" y="1459738"/>
              <a:ext cx="352425" cy="432434"/>
            </a:xfrm>
            <a:custGeom>
              <a:avLst/>
              <a:gdLst/>
              <a:ahLst/>
              <a:cxnLst/>
              <a:rect l="l" t="t" r="r" b="b"/>
              <a:pathLst>
                <a:path w="352425" h="432435">
                  <a:moveTo>
                    <a:pt x="0" y="235965"/>
                  </a:moveTo>
                  <a:lnTo>
                    <a:pt x="107314" y="235965"/>
                  </a:lnTo>
                  <a:lnTo>
                    <a:pt x="107314" y="0"/>
                  </a:lnTo>
                  <a:lnTo>
                    <a:pt x="245110" y="0"/>
                  </a:lnTo>
                  <a:lnTo>
                    <a:pt x="245110" y="235965"/>
                  </a:lnTo>
                  <a:lnTo>
                    <a:pt x="352425" y="235965"/>
                  </a:lnTo>
                  <a:lnTo>
                    <a:pt x="176275" y="432181"/>
                  </a:lnTo>
                  <a:lnTo>
                    <a:pt x="0" y="235965"/>
                  </a:lnTo>
                  <a:close/>
                </a:path>
              </a:pathLst>
            </a:custGeom>
            <a:ln w="127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48" name="object 4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491993" y="233149"/>
            <a:ext cx="6128006" cy="3002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08009" y="4865319"/>
            <a:ext cx="16573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solidFill>
                  <a:srgbClr val="124A54"/>
                </a:solidFill>
                <a:latin typeface="Arial"/>
                <a:cs typeface="Arial"/>
              </a:rPr>
              <a:t>28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5970" y="916241"/>
            <a:ext cx="8543925" cy="2961640"/>
            <a:chOff x="375970" y="916241"/>
            <a:chExt cx="8543925" cy="29616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733" y="921003"/>
              <a:ext cx="8534019" cy="29519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0733" y="921003"/>
              <a:ext cx="8534400" cy="2952115"/>
            </a:xfrm>
            <a:custGeom>
              <a:avLst/>
              <a:gdLst/>
              <a:ahLst/>
              <a:cxnLst/>
              <a:rect l="l" t="t" r="r" b="b"/>
              <a:pathLst>
                <a:path w="8534400" h="2952115">
                  <a:moveTo>
                    <a:pt x="0" y="2951988"/>
                  </a:moveTo>
                  <a:lnTo>
                    <a:pt x="8534019" y="2951988"/>
                  </a:lnTo>
                  <a:lnTo>
                    <a:pt x="8534019" y="0"/>
                  </a:lnTo>
                  <a:lnTo>
                    <a:pt x="0" y="0"/>
                  </a:lnTo>
                  <a:lnTo>
                    <a:pt x="0" y="2951988"/>
                  </a:lnTo>
                  <a:close/>
                </a:path>
              </a:pathLst>
            </a:custGeom>
            <a:ln w="9525">
              <a:solidFill>
                <a:srgbClr val="48ADC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ctr" marL="153035">
              <a:lnSpc>
                <a:spcPts val="2280"/>
              </a:lnSpc>
              <a:spcBef>
                <a:spcPts val="105"/>
              </a:spcBef>
            </a:pPr>
            <a:r>
              <a:rPr dirty="0" spc="-5"/>
              <a:t>Направления воспитательной</a:t>
            </a:r>
            <a:r>
              <a:rPr dirty="0" spc="-65"/>
              <a:t> </a:t>
            </a:r>
            <a:r>
              <a:rPr dirty="0"/>
              <a:t>работы</a:t>
            </a:r>
          </a:p>
          <a:p>
            <a:pPr algn="ctr" marL="153035">
              <a:lnSpc>
                <a:spcPts val="2280"/>
              </a:lnSpc>
            </a:pPr>
            <a:r>
              <a:rPr dirty="0"/>
              <a:t>в </a:t>
            </a:r>
            <a:r>
              <a:rPr dirty="0" spc="-10"/>
              <a:t>социально-коммуникативном </a:t>
            </a:r>
            <a:r>
              <a:rPr dirty="0"/>
              <a:t>развитии</a:t>
            </a:r>
            <a:r>
              <a:rPr dirty="0" spc="-25"/>
              <a:t> </a:t>
            </a:r>
            <a:r>
              <a:rPr dirty="0" spc="-10"/>
              <a:t>детей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463295" y="1581911"/>
            <a:ext cx="2870200" cy="1092835"/>
            <a:chOff x="463295" y="1581911"/>
            <a:chExt cx="2870200" cy="109283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3295" y="1581911"/>
              <a:ext cx="2833116" cy="10591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011" y="1586483"/>
              <a:ext cx="2855976" cy="108813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58927" y="1564195"/>
            <a:ext cx="2817495" cy="1044575"/>
          </a:xfrm>
          <a:prstGeom prst="rect">
            <a:avLst/>
          </a:prstGeom>
          <a:solidFill>
            <a:srgbClr val="FFFFFF"/>
          </a:solidFill>
          <a:ln w="12700">
            <a:solidFill>
              <a:srgbClr val="94B3D6"/>
            </a:solidFill>
          </a:ln>
        </p:spPr>
        <p:txBody>
          <a:bodyPr wrap="square" lIns="0" tIns="70485" rIns="0" bIns="0" rtlCol="0" vert="horz">
            <a:spAutoFit/>
          </a:bodyPr>
          <a:lstStyle/>
          <a:p>
            <a:pPr marL="127635" marR="120650" indent="278765">
              <a:lnSpc>
                <a:spcPct val="90100"/>
              </a:lnSpc>
              <a:spcBef>
                <a:spcPts val="555"/>
              </a:spcBef>
            </a:pP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Присвоение </a:t>
            </a: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ребёнком  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моральных и нравственных  норм и ценностей,</a:t>
            </a:r>
            <a:r>
              <a:rPr dirty="0" sz="1600" spc="-5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принятых</a:t>
            </a:r>
            <a:endParaRPr sz="1600">
              <a:latin typeface="Calibri"/>
              <a:cs typeface="Calibri"/>
            </a:endParaRPr>
          </a:p>
          <a:p>
            <a:pPr marL="911225">
              <a:lnSpc>
                <a:spcPts val="1730"/>
              </a:lnSpc>
            </a:pP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в обществе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336035" y="2627376"/>
            <a:ext cx="2761615" cy="1308100"/>
            <a:chOff x="3336035" y="2627376"/>
            <a:chExt cx="2761615" cy="130810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2799" y="2697480"/>
              <a:ext cx="2679192" cy="11323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36035" y="2627376"/>
              <a:ext cx="2761488" cy="130759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348101" y="2679903"/>
            <a:ext cx="2664460" cy="1116330"/>
          </a:xfrm>
          <a:prstGeom prst="rect">
            <a:avLst/>
          </a:prstGeom>
          <a:solidFill>
            <a:srgbClr val="FFFFFF"/>
          </a:solidFill>
          <a:ln w="12700">
            <a:solidFill>
              <a:srgbClr val="D99493"/>
            </a:solidFill>
          </a:ln>
        </p:spPr>
        <p:txBody>
          <a:bodyPr wrap="square" lIns="0" tIns="635" rIns="0" bIns="0" rtlCol="0" vert="horz">
            <a:spAutoFit/>
          </a:bodyPr>
          <a:lstStyle/>
          <a:p>
            <a:pPr algn="ctr" marL="98425" marR="90170" indent="-3810">
              <a:lnSpc>
                <a:spcPts val="1730"/>
              </a:lnSpc>
              <a:spcBef>
                <a:spcPts val="5"/>
              </a:spcBef>
            </a:pP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Развитие эмоционального  и социального </a:t>
            </a: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интеллекта,  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общения и </a:t>
            </a: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взаимодействия  ребёнка </a:t>
            </a:r>
            <a:r>
              <a:rPr dirty="0" sz="1600" b="1">
                <a:solidFill>
                  <a:srgbClr val="092A2F"/>
                </a:solidFill>
                <a:latin typeface="Calibri"/>
                <a:cs typeface="Calibri"/>
              </a:rPr>
              <a:t>со 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взрослыми</a:t>
            </a:r>
            <a:r>
              <a:rPr dirty="0" sz="160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695"/>
              </a:lnSpc>
            </a:pP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сверстниками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389376" y="1581911"/>
            <a:ext cx="5491480" cy="1092835"/>
            <a:chOff x="3389376" y="1581911"/>
            <a:chExt cx="5491480" cy="109283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89376" y="1581911"/>
              <a:ext cx="5451348" cy="10591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92424" y="1586483"/>
              <a:ext cx="5487924" cy="108813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384422" y="1564195"/>
            <a:ext cx="5436235" cy="1044575"/>
          </a:xfrm>
          <a:prstGeom prst="rect">
            <a:avLst/>
          </a:prstGeom>
          <a:solidFill>
            <a:srgbClr val="FFFFFF"/>
          </a:solidFill>
          <a:ln w="12700">
            <a:solidFill>
              <a:srgbClr val="C2D59B"/>
            </a:solidFill>
          </a:ln>
        </p:spPr>
        <p:txBody>
          <a:bodyPr wrap="square" lIns="0" tIns="70485" rIns="0" bIns="0" rtlCol="0" vert="horz">
            <a:spAutoFit/>
          </a:bodyPr>
          <a:lstStyle/>
          <a:p>
            <a:pPr algn="ctr" marL="118745" marR="112395" indent="2540">
              <a:lnSpc>
                <a:spcPct val="90100"/>
              </a:lnSpc>
              <a:spcBef>
                <a:spcPts val="555"/>
              </a:spcBef>
            </a:pP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Формирование у </a:t>
            </a: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ребёнка уважительного 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отношения и  чувства принадлежности к своей </a:t>
            </a: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семье, 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национальности,  стране, к сообществу </a:t>
            </a:r>
            <a:r>
              <a:rPr dirty="0" sz="1600" spc="-15" b="1">
                <a:solidFill>
                  <a:srgbClr val="092A2F"/>
                </a:solidFill>
                <a:latin typeface="Calibri"/>
                <a:cs typeface="Calibri"/>
              </a:rPr>
              <a:t>детей 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и взрослых в образовательной  организации, </a:t>
            </a: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гендерной 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идентичности, любви к</a:t>
            </a:r>
            <a:r>
              <a:rPr dirty="0" sz="1600" spc="3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Родине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66344" y="2697479"/>
            <a:ext cx="2842260" cy="1132840"/>
            <a:chOff x="466344" y="2697479"/>
            <a:chExt cx="2842260" cy="1132840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9392" y="2697479"/>
              <a:ext cx="2788920" cy="11323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6344" y="2737103"/>
              <a:ext cx="2842260" cy="108813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465010" y="2679903"/>
            <a:ext cx="2772410" cy="1116330"/>
          </a:xfrm>
          <a:prstGeom prst="rect">
            <a:avLst/>
          </a:prstGeom>
          <a:solidFill>
            <a:srgbClr val="FFFFFF"/>
          </a:solidFill>
          <a:ln w="12700">
            <a:solidFill>
              <a:srgbClr val="B1A0C6"/>
            </a:solidFill>
          </a:ln>
        </p:spPr>
        <p:txBody>
          <a:bodyPr wrap="square" lIns="0" tIns="109855" rIns="0" bIns="0" rtlCol="0" vert="horz">
            <a:spAutoFit/>
          </a:bodyPr>
          <a:lstStyle/>
          <a:p>
            <a:pPr algn="ctr" marL="111760" marR="104139" indent="-3810">
              <a:lnSpc>
                <a:spcPts val="1730"/>
              </a:lnSpc>
              <a:spcBef>
                <a:spcPts val="865"/>
              </a:spcBef>
            </a:pP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Формирование позитивного  эмоционально-ценностного  отношения к разным видам  </a:t>
            </a:r>
            <a:r>
              <a:rPr dirty="0" sz="1600" spc="-20" b="1">
                <a:solidFill>
                  <a:srgbClr val="092A2F"/>
                </a:solidFill>
                <a:latin typeface="Calibri"/>
                <a:cs typeface="Calibri"/>
              </a:rPr>
              <a:t>труда 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600" spc="3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творчества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126479" y="2627376"/>
            <a:ext cx="2714625" cy="1308100"/>
            <a:chOff x="6126479" y="2627376"/>
            <a:chExt cx="2714625" cy="1308100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26479" y="2697480"/>
              <a:ext cx="2714244" cy="11323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52971" y="2627376"/>
              <a:ext cx="2510028" cy="1307592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121146" y="2679903"/>
            <a:ext cx="2699385" cy="1116330"/>
          </a:xfrm>
          <a:prstGeom prst="rect">
            <a:avLst/>
          </a:prstGeom>
          <a:solidFill>
            <a:srgbClr val="FFFFFF"/>
          </a:solidFill>
          <a:ln w="12700">
            <a:solidFill>
              <a:srgbClr val="F9BE8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779145">
              <a:lnSpc>
                <a:spcPts val="1610"/>
              </a:lnSpc>
            </a:pP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Становление</a:t>
            </a:r>
            <a:endParaRPr sz="1600">
              <a:latin typeface="Calibri"/>
              <a:cs typeface="Calibri"/>
            </a:endParaRPr>
          </a:p>
          <a:p>
            <a:pPr marL="243204" marR="234950" indent="233045">
              <a:lnSpc>
                <a:spcPts val="1730"/>
              </a:lnSpc>
              <a:spcBef>
                <a:spcPts val="120"/>
              </a:spcBef>
            </a:pP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самостоятельности,  целенаправленности и  способности к</a:t>
            </a:r>
            <a:r>
              <a:rPr dirty="0" sz="1600" spc="-6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регуляции  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собственных</a:t>
            </a: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 действий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91993" y="233149"/>
            <a:ext cx="6128006" cy="3002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20709" y="4865319"/>
            <a:ext cx="15303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solidFill>
                  <a:srgbClr val="124A54"/>
                </a:solidFill>
                <a:latin typeface="Arial"/>
                <a:cs typeface="Arial"/>
              </a:rPr>
              <a:t>29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1993" y="233149"/>
            <a:ext cx="6128006" cy="30025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606296" y="609564"/>
            <a:ext cx="7416165" cy="565785"/>
            <a:chOff x="1606296" y="609564"/>
            <a:chExt cx="7416165" cy="5657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8489" y="609564"/>
              <a:ext cx="7403588" cy="5654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6296" y="679703"/>
              <a:ext cx="6429756" cy="4526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0459" y="627532"/>
              <a:ext cx="7305675" cy="47190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40458" y="627532"/>
            <a:ext cx="7305675" cy="472440"/>
          </a:xfrm>
          <a:prstGeom prst="rect"/>
          <a:ln w="9525">
            <a:solidFill>
              <a:srgbClr val="000000"/>
            </a:solidFill>
          </a:ln>
        </p:spPr>
        <p:txBody>
          <a:bodyPr wrap="square" lIns="0" tIns="11557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910"/>
              </a:spcBef>
            </a:pPr>
            <a:r>
              <a:rPr dirty="0" sz="1300" spc="-5"/>
              <a:t>Присвоение </a:t>
            </a:r>
            <a:r>
              <a:rPr dirty="0" sz="1300" spc="-10"/>
              <a:t>ребенком </a:t>
            </a:r>
            <a:r>
              <a:rPr dirty="0" sz="1300" spc="-5"/>
              <a:t>моральных и </a:t>
            </a:r>
            <a:r>
              <a:rPr dirty="0" sz="1300" spc="-10"/>
              <a:t>нравственных ценностей, </a:t>
            </a:r>
            <a:r>
              <a:rPr dirty="0" sz="1300" spc="-5"/>
              <a:t>принятых в</a:t>
            </a:r>
            <a:r>
              <a:rPr dirty="0" sz="1300" spc="5"/>
              <a:t> </a:t>
            </a:r>
            <a:r>
              <a:rPr dirty="0" sz="1300" spc="-10"/>
              <a:t>обществе</a:t>
            </a:r>
            <a:endParaRPr sz="1300"/>
          </a:p>
        </p:txBody>
      </p:sp>
      <p:grpSp>
        <p:nvGrpSpPr>
          <p:cNvPr id="9" name="object 9"/>
          <p:cNvGrpSpPr/>
          <p:nvPr/>
        </p:nvGrpSpPr>
        <p:grpSpPr>
          <a:xfrm>
            <a:off x="156730" y="633158"/>
            <a:ext cx="1431290" cy="521334"/>
            <a:chOff x="156730" y="633158"/>
            <a:chExt cx="1431290" cy="521334"/>
          </a:xfrm>
        </p:grpSpPr>
        <p:sp>
          <p:nvSpPr>
            <p:cNvPr id="10" name="object 10"/>
            <p:cNvSpPr/>
            <p:nvPr/>
          </p:nvSpPr>
          <p:spPr>
            <a:xfrm>
              <a:off x="161493" y="637920"/>
              <a:ext cx="1421765" cy="511809"/>
            </a:xfrm>
            <a:custGeom>
              <a:avLst/>
              <a:gdLst/>
              <a:ahLst/>
              <a:cxnLst/>
              <a:rect l="l" t="t" r="r" b="b"/>
              <a:pathLst>
                <a:path w="1421765" h="511809">
                  <a:moveTo>
                    <a:pt x="1189151" y="0"/>
                  </a:moveTo>
                  <a:lnTo>
                    <a:pt x="0" y="0"/>
                  </a:lnTo>
                  <a:lnTo>
                    <a:pt x="0" y="511301"/>
                  </a:lnTo>
                  <a:lnTo>
                    <a:pt x="1189151" y="511301"/>
                  </a:lnTo>
                  <a:lnTo>
                    <a:pt x="1421561" y="255650"/>
                  </a:lnTo>
                  <a:lnTo>
                    <a:pt x="118915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61493" y="637920"/>
              <a:ext cx="1421765" cy="511809"/>
            </a:xfrm>
            <a:custGeom>
              <a:avLst/>
              <a:gdLst/>
              <a:ahLst/>
              <a:cxnLst/>
              <a:rect l="l" t="t" r="r" b="b"/>
              <a:pathLst>
                <a:path w="1421765" h="511809">
                  <a:moveTo>
                    <a:pt x="0" y="0"/>
                  </a:moveTo>
                  <a:lnTo>
                    <a:pt x="1189151" y="0"/>
                  </a:lnTo>
                  <a:lnTo>
                    <a:pt x="1421561" y="255650"/>
                  </a:lnTo>
                  <a:lnTo>
                    <a:pt x="1189151" y="511301"/>
                  </a:lnTo>
                  <a:lnTo>
                    <a:pt x="0" y="51130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240284" y="772414"/>
            <a:ext cx="90931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dirty="0" sz="1200" spc="-10" b="1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ние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137145" y="1189431"/>
            <a:ext cx="1856105" cy="685165"/>
            <a:chOff x="7137145" y="1189431"/>
            <a:chExt cx="1856105" cy="68516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7371" y="1232915"/>
              <a:ext cx="1825752" cy="52577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73467" y="1222247"/>
              <a:ext cx="1655064" cy="6522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37145" y="1189431"/>
              <a:ext cx="1809369" cy="51122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137145" y="1189431"/>
            <a:ext cx="1809750" cy="511809"/>
          </a:xfrm>
          <a:prstGeom prst="rect">
            <a:avLst/>
          </a:prstGeom>
          <a:ln w="12700">
            <a:solidFill>
              <a:srgbClr val="92CDDC"/>
            </a:solidFill>
          </a:ln>
        </p:spPr>
        <p:txBody>
          <a:bodyPr wrap="square" lIns="0" tIns="18415" rIns="0" bIns="0" rtlCol="0" vert="horz">
            <a:spAutoFit/>
          </a:bodyPr>
          <a:lstStyle/>
          <a:p>
            <a:pPr marL="92075">
              <a:lnSpc>
                <a:spcPts val="1370"/>
              </a:lnSpc>
              <a:spcBef>
                <a:spcPts val="145"/>
              </a:spcBef>
            </a:pPr>
            <a:r>
              <a:rPr dirty="0" sz="1200" spc="-5" b="1" i="1">
                <a:latin typeface="Calibri"/>
                <a:cs typeface="Calibri"/>
              </a:rPr>
              <a:t>Формирование</a:t>
            </a:r>
            <a:r>
              <a:rPr dirty="0" sz="1200" b="1" i="1">
                <a:latin typeface="Calibri"/>
                <a:cs typeface="Calibri"/>
              </a:rPr>
              <a:t> </a:t>
            </a:r>
            <a:r>
              <a:rPr dirty="0" sz="1200" spc="-5" b="1" i="1">
                <a:latin typeface="Calibri"/>
                <a:cs typeface="Calibri"/>
              </a:rPr>
              <a:t>основ</a:t>
            </a:r>
            <a:endParaRPr sz="1200">
              <a:latin typeface="Calibri"/>
              <a:cs typeface="Calibri"/>
            </a:endParaRPr>
          </a:p>
          <a:p>
            <a:pPr marL="92075" marR="676910">
              <a:lnSpc>
                <a:spcPts val="1300"/>
              </a:lnSpc>
              <a:spcBef>
                <a:spcPts val="90"/>
              </a:spcBef>
            </a:pPr>
            <a:r>
              <a:rPr dirty="0" sz="1200" b="1" i="1">
                <a:latin typeface="Calibri"/>
                <a:cs typeface="Calibri"/>
              </a:rPr>
              <a:t>э</a:t>
            </a:r>
            <a:r>
              <a:rPr dirty="0" sz="1200" spc="-30" b="1" i="1">
                <a:latin typeface="Calibri"/>
                <a:cs typeface="Calibri"/>
              </a:rPr>
              <a:t>к</a:t>
            </a:r>
            <a:r>
              <a:rPr dirty="0" sz="1200" spc="-10" b="1" i="1">
                <a:latin typeface="Calibri"/>
                <a:cs typeface="Calibri"/>
              </a:rPr>
              <a:t>о</a:t>
            </a:r>
            <a:r>
              <a:rPr dirty="0" sz="1200" b="1" i="1">
                <a:latin typeface="Calibri"/>
                <a:cs typeface="Calibri"/>
              </a:rPr>
              <a:t>ло</a:t>
            </a:r>
            <a:r>
              <a:rPr dirty="0" sz="1200" spc="-5" b="1" i="1">
                <a:latin typeface="Calibri"/>
                <a:cs typeface="Calibri"/>
              </a:rPr>
              <a:t>ги</a:t>
            </a:r>
            <a:r>
              <a:rPr dirty="0" sz="1200" b="1" i="1">
                <a:latin typeface="Calibri"/>
                <a:cs typeface="Calibri"/>
              </a:rPr>
              <a:t>ч</a:t>
            </a:r>
            <a:r>
              <a:rPr dirty="0" sz="1200" spc="-5" b="1" i="1">
                <a:latin typeface="Calibri"/>
                <a:cs typeface="Calibri"/>
              </a:rPr>
              <a:t>ес</a:t>
            </a:r>
            <a:r>
              <a:rPr dirty="0" sz="1200" spc="-35" b="1" i="1">
                <a:latin typeface="Calibri"/>
                <a:cs typeface="Calibri"/>
              </a:rPr>
              <a:t>к</a:t>
            </a:r>
            <a:r>
              <a:rPr dirty="0" sz="1200" b="1" i="1">
                <a:latin typeface="Calibri"/>
                <a:cs typeface="Calibri"/>
              </a:rPr>
              <a:t>о</a:t>
            </a:r>
            <a:r>
              <a:rPr dirty="0" sz="1200" spc="-5" b="1" i="1">
                <a:latin typeface="Calibri"/>
                <a:cs typeface="Calibri"/>
              </a:rPr>
              <a:t>го </a:t>
            </a:r>
            <a:r>
              <a:rPr dirty="0" sz="1200" spc="-5" b="1" i="1">
                <a:latin typeface="Calibri"/>
                <a:cs typeface="Calibri"/>
              </a:rPr>
              <a:t> </a:t>
            </a:r>
            <a:r>
              <a:rPr dirty="0" sz="1200" b="1" i="1">
                <a:latin typeface="Calibri"/>
                <a:cs typeface="Calibri"/>
              </a:rPr>
              <a:t>сознания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56730" y="1236662"/>
            <a:ext cx="1431290" cy="442595"/>
            <a:chOff x="156730" y="1236662"/>
            <a:chExt cx="1431290" cy="442595"/>
          </a:xfrm>
        </p:grpSpPr>
        <p:sp>
          <p:nvSpPr>
            <p:cNvPr id="19" name="object 19"/>
            <p:cNvSpPr/>
            <p:nvPr/>
          </p:nvSpPr>
          <p:spPr>
            <a:xfrm>
              <a:off x="161493" y="1241425"/>
              <a:ext cx="1421765" cy="433070"/>
            </a:xfrm>
            <a:custGeom>
              <a:avLst/>
              <a:gdLst/>
              <a:ahLst/>
              <a:cxnLst/>
              <a:rect l="l" t="t" r="r" b="b"/>
              <a:pathLst>
                <a:path w="1421765" h="433069">
                  <a:moveTo>
                    <a:pt x="1224965" y="0"/>
                  </a:moveTo>
                  <a:lnTo>
                    <a:pt x="0" y="0"/>
                  </a:lnTo>
                  <a:lnTo>
                    <a:pt x="0" y="432562"/>
                  </a:lnTo>
                  <a:lnTo>
                    <a:pt x="1224965" y="432562"/>
                  </a:lnTo>
                  <a:lnTo>
                    <a:pt x="1421561" y="216280"/>
                  </a:lnTo>
                  <a:lnTo>
                    <a:pt x="122496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61493" y="1241425"/>
              <a:ext cx="1421765" cy="433070"/>
            </a:xfrm>
            <a:custGeom>
              <a:avLst/>
              <a:gdLst/>
              <a:ahLst/>
              <a:cxnLst/>
              <a:rect l="l" t="t" r="r" b="b"/>
              <a:pathLst>
                <a:path w="1421765" h="433069">
                  <a:moveTo>
                    <a:pt x="0" y="0"/>
                  </a:moveTo>
                  <a:lnTo>
                    <a:pt x="1224965" y="0"/>
                  </a:lnTo>
                  <a:lnTo>
                    <a:pt x="1421561" y="216280"/>
                  </a:lnTo>
                  <a:lnTo>
                    <a:pt x="1224965" y="432562"/>
                  </a:lnTo>
                  <a:lnTo>
                    <a:pt x="0" y="43256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240284" y="1329054"/>
            <a:ext cx="7518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драз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dirty="0" sz="1200" spc="-30" b="1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648967" y="1189431"/>
            <a:ext cx="5408930" cy="569595"/>
            <a:chOff x="1648967" y="1189431"/>
            <a:chExt cx="5408930" cy="569595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79447" y="1232915"/>
              <a:ext cx="5378196" cy="52577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8967" y="1189431"/>
              <a:ext cx="5363336" cy="51122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648967" y="1189431"/>
            <a:ext cx="5363845" cy="511809"/>
          </a:xfrm>
          <a:prstGeom prst="rect">
            <a:avLst/>
          </a:prstGeom>
          <a:ln w="12700">
            <a:solidFill>
              <a:srgbClr val="F9BE8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dirty="0" sz="1200" spc="-5" b="1" i="1">
                <a:latin typeface="Calibri"/>
                <a:cs typeface="Calibri"/>
              </a:rPr>
              <a:t>Формирование ориентации </a:t>
            </a:r>
            <a:r>
              <a:rPr dirty="0" sz="1200" b="1" i="1">
                <a:latin typeface="Calibri"/>
                <a:cs typeface="Calibri"/>
              </a:rPr>
              <a:t>на </a:t>
            </a:r>
            <a:r>
              <a:rPr dirty="0" sz="1200" spc="-5" b="1" i="1">
                <a:latin typeface="Calibri"/>
                <a:cs typeface="Calibri"/>
              </a:rPr>
              <a:t>нравственные </a:t>
            </a:r>
            <a:r>
              <a:rPr dirty="0" sz="1200" b="1" i="1">
                <a:latin typeface="Calibri"/>
                <a:cs typeface="Calibri"/>
              </a:rPr>
              <a:t>и </a:t>
            </a:r>
            <a:r>
              <a:rPr dirty="0" sz="1200" spc="-5" b="1" i="1">
                <a:latin typeface="Calibri"/>
                <a:cs typeface="Calibri"/>
              </a:rPr>
              <a:t>моральные</a:t>
            </a:r>
            <a:r>
              <a:rPr dirty="0" sz="1200" spc="60" b="1" i="1">
                <a:latin typeface="Calibri"/>
                <a:cs typeface="Calibri"/>
              </a:rPr>
              <a:t> </a:t>
            </a:r>
            <a:r>
              <a:rPr dirty="0" sz="1200" spc="-10" b="1" i="1">
                <a:latin typeface="Calibri"/>
                <a:cs typeface="Calibri"/>
              </a:rPr>
              <a:t>ценности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56730" y="2797365"/>
            <a:ext cx="1431290" cy="599440"/>
            <a:chOff x="156730" y="2797365"/>
            <a:chExt cx="1431290" cy="599440"/>
          </a:xfrm>
        </p:grpSpPr>
        <p:sp>
          <p:nvSpPr>
            <p:cNvPr id="27" name="object 27"/>
            <p:cNvSpPr/>
            <p:nvPr/>
          </p:nvSpPr>
          <p:spPr>
            <a:xfrm>
              <a:off x="161493" y="2802127"/>
              <a:ext cx="1421765" cy="589915"/>
            </a:xfrm>
            <a:custGeom>
              <a:avLst/>
              <a:gdLst/>
              <a:ahLst/>
              <a:cxnLst/>
              <a:rect l="l" t="t" r="r" b="b"/>
              <a:pathLst>
                <a:path w="1421765" h="589914">
                  <a:moveTo>
                    <a:pt x="1153337" y="0"/>
                  </a:moveTo>
                  <a:lnTo>
                    <a:pt x="0" y="0"/>
                  </a:lnTo>
                  <a:lnTo>
                    <a:pt x="0" y="589915"/>
                  </a:lnTo>
                  <a:lnTo>
                    <a:pt x="1153337" y="589915"/>
                  </a:lnTo>
                  <a:lnTo>
                    <a:pt x="1421561" y="295021"/>
                  </a:lnTo>
                  <a:lnTo>
                    <a:pt x="115333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61493" y="2802127"/>
              <a:ext cx="1421765" cy="589915"/>
            </a:xfrm>
            <a:custGeom>
              <a:avLst/>
              <a:gdLst/>
              <a:ahLst/>
              <a:cxnLst/>
              <a:rect l="l" t="t" r="r" b="b"/>
              <a:pathLst>
                <a:path w="1421765" h="589914">
                  <a:moveTo>
                    <a:pt x="0" y="0"/>
                  </a:moveTo>
                  <a:lnTo>
                    <a:pt x="1153337" y="0"/>
                  </a:lnTo>
                  <a:lnTo>
                    <a:pt x="1421561" y="295021"/>
                  </a:lnTo>
                  <a:lnTo>
                    <a:pt x="1153337" y="589915"/>
                  </a:lnTo>
                  <a:lnTo>
                    <a:pt x="0" y="58991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 txBox="1"/>
          <p:nvPr/>
        </p:nvSpPr>
        <p:spPr>
          <a:xfrm>
            <a:off x="240284" y="2827147"/>
            <a:ext cx="773430" cy="37338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59"/>
              </a:spcBef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Возр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аст</a:t>
            </a:r>
            <a:r>
              <a:rPr dirty="0" sz="1200" spc="5" b="1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я  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специфика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7130795" y="1817674"/>
            <a:ext cx="1877695" cy="3326129"/>
            <a:chOff x="7130795" y="1817674"/>
            <a:chExt cx="1877695" cy="3326129"/>
          </a:xfrm>
        </p:grpSpPr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67371" y="1866898"/>
              <a:ext cx="1825752" cy="320192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73467" y="1856231"/>
              <a:ext cx="1834896" cy="328726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37145" y="1824024"/>
              <a:ext cx="1809369" cy="318541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7137145" y="1824024"/>
              <a:ext cx="1809750" cy="3185795"/>
            </a:xfrm>
            <a:custGeom>
              <a:avLst/>
              <a:gdLst/>
              <a:ahLst/>
              <a:cxnLst/>
              <a:rect l="l" t="t" r="r" b="b"/>
              <a:pathLst>
                <a:path w="1809750" h="3185795">
                  <a:moveTo>
                    <a:pt x="0" y="3185413"/>
                  </a:moveTo>
                  <a:lnTo>
                    <a:pt x="1809369" y="3185413"/>
                  </a:lnTo>
                  <a:lnTo>
                    <a:pt x="1809369" y="0"/>
                  </a:lnTo>
                  <a:lnTo>
                    <a:pt x="0" y="0"/>
                  </a:lnTo>
                  <a:lnTo>
                    <a:pt x="0" y="3185413"/>
                  </a:lnTo>
                  <a:close/>
                </a:path>
              </a:pathLst>
            </a:custGeom>
            <a:ln w="12699">
              <a:solidFill>
                <a:srgbClr val="92CDD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 txBox="1"/>
          <p:nvPr/>
        </p:nvSpPr>
        <p:spPr>
          <a:xfrm>
            <a:off x="7229856" y="1830070"/>
            <a:ext cx="1627505" cy="3007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2395" indent="-113030">
              <a:lnSpc>
                <a:spcPts val="1370"/>
              </a:lnSpc>
              <a:spcBef>
                <a:spcPts val="100"/>
              </a:spcBef>
              <a:buAutoNum type="arabicPlain" startAt="3"/>
              <a:tabLst>
                <a:tab pos="113030" algn="l"/>
              </a:tabLst>
            </a:pPr>
            <a:r>
              <a:rPr dirty="0" sz="1200" b="1">
                <a:latin typeface="Calibri"/>
                <a:cs typeface="Calibri"/>
              </a:rPr>
              <a:t>– 4 </a:t>
            </a:r>
            <a:r>
              <a:rPr dirty="0" sz="1200" spc="-15" b="1">
                <a:latin typeface="Calibri"/>
                <a:cs typeface="Calibri"/>
              </a:rPr>
              <a:t>года:</a:t>
            </a:r>
            <a:endParaRPr sz="1200">
              <a:latin typeface="Calibri"/>
              <a:cs typeface="Calibri"/>
            </a:endParaRPr>
          </a:p>
          <a:p>
            <a:pPr>
              <a:lnSpc>
                <a:spcPts val="1295"/>
              </a:lnSpc>
            </a:pPr>
            <a:r>
              <a:rPr dirty="0" sz="1200" spc="-5">
                <a:latin typeface="Calibri"/>
                <a:cs typeface="Calibri"/>
              </a:rPr>
              <a:t>формирование</a:t>
            </a:r>
            <a:endParaRPr sz="1200">
              <a:latin typeface="Calibri"/>
              <a:cs typeface="Calibri"/>
            </a:endParaRPr>
          </a:p>
          <a:p>
            <a:pPr marR="92710">
              <a:lnSpc>
                <a:spcPts val="1300"/>
              </a:lnSpc>
              <a:spcBef>
                <a:spcPts val="85"/>
              </a:spcBef>
            </a:pPr>
            <a:r>
              <a:rPr dirty="0" sz="1200">
                <a:latin typeface="Calibri"/>
                <a:cs typeface="Calibri"/>
              </a:rPr>
              <a:t>первичных</a:t>
            </a:r>
            <a:r>
              <a:rPr dirty="0" sz="1200" spc="-6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ориентаций  </a:t>
            </a:r>
            <a:r>
              <a:rPr dirty="0" sz="1200">
                <a:latin typeface="Calibri"/>
                <a:cs typeface="Calibri"/>
              </a:rPr>
              <a:t>в мире живой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и</a:t>
            </a:r>
            <a:endParaRPr sz="1200">
              <a:latin typeface="Calibri"/>
              <a:cs typeface="Calibri"/>
            </a:endParaRPr>
          </a:p>
          <a:p>
            <a:pPr>
              <a:lnSpc>
                <a:spcPts val="1200"/>
              </a:lnSpc>
            </a:pPr>
            <a:r>
              <a:rPr dirty="0" sz="1200" spc="-5">
                <a:latin typeface="Calibri"/>
                <a:cs typeface="Calibri"/>
              </a:rPr>
              <a:t>неживой </a:t>
            </a:r>
            <a:r>
              <a:rPr dirty="0" sz="1200" spc="-10">
                <a:latin typeface="Calibri"/>
                <a:cs typeface="Calibri"/>
              </a:rPr>
              <a:t>природы</a:t>
            </a:r>
            <a:endParaRPr sz="1200">
              <a:latin typeface="Calibri"/>
              <a:cs typeface="Calibri"/>
            </a:endParaRPr>
          </a:p>
          <a:p>
            <a:pPr marR="5080">
              <a:lnSpc>
                <a:spcPts val="1300"/>
              </a:lnSpc>
              <a:spcBef>
                <a:spcPts val="90"/>
              </a:spcBef>
              <a:buAutoNum type="arabicPlain" startAt="4"/>
              <a:tabLst>
                <a:tab pos="113030" algn="l"/>
              </a:tabLst>
            </a:pPr>
            <a:r>
              <a:rPr dirty="0" sz="1200" b="1">
                <a:latin typeface="Calibri"/>
                <a:cs typeface="Calibri"/>
              </a:rPr>
              <a:t>– 5 </a:t>
            </a:r>
            <a:r>
              <a:rPr dirty="0" sz="1200" spc="-5" b="1">
                <a:latin typeface="Calibri"/>
                <a:cs typeface="Calibri"/>
              </a:rPr>
              <a:t>лет:</a:t>
            </a:r>
            <a:r>
              <a:rPr dirty="0" sz="1200" spc="-50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формирование  </a:t>
            </a:r>
            <a:r>
              <a:rPr dirty="0" sz="1200" spc="-10">
                <a:latin typeface="Calibri"/>
                <a:cs typeface="Calibri"/>
              </a:rPr>
              <a:t>элементарных</a:t>
            </a:r>
            <a:endParaRPr sz="1200">
              <a:latin typeface="Calibri"/>
              <a:cs typeface="Calibri"/>
            </a:endParaRPr>
          </a:p>
          <a:p>
            <a:pPr>
              <a:lnSpc>
                <a:spcPts val="1200"/>
              </a:lnSpc>
            </a:pPr>
            <a:r>
              <a:rPr dirty="0" sz="1200" spc="-5">
                <a:latin typeface="Calibri"/>
                <a:cs typeface="Calibri"/>
              </a:rPr>
              <a:t>экологических</a:t>
            </a:r>
            <a:endParaRPr sz="1200">
              <a:latin typeface="Calibri"/>
              <a:cs typeface="Calibri"/>
            </a:endParaRPr>
          </a:p>
          <a:p>
            <a:pPr>
              <a:lnSpc>
                <a:spcPts val="1295"/>
              </a:lnSpc>
            </a:pPr>
            <a:r>
              <a:rPr dirty="0" sz="1200" spc="-5">
                <a:latin typeface="Calibri"/>
                <a:cs typeface="Calibri"/>
              </a:rPr>
              <a:t>представлений</a:t>
            </a:r>
            <a:endParaRPr sz="1200">
              <a:latin typeface="Calibri"/>
              <a:cs typeface="Calibri"/>
            </a:endParaRPr>
          </a:p>
          <a:p>
            <a:pPr marR="5080">
              <a:lnSpc>
                <a:spcPts val="1300"/>
              </a:lnSpc>
              <a:spcBef>
                <a:spcPts val="85"/>
              </a:spcBef>
              <a:buAutoNum type="arabicPlain" startAt="5"/>
              <a:tabLst>
                <a:tab pos="113030" algn="l"/>
              </a:tabLst>
            </a:pPr>
            <a:r>
              <a:rPr dirty="0" sz="1200" b="1">
                <a:latin typeface="Calibri"/>
                <a:cs typeface="Calibri"/>
              </a:rPr>
              <a:t>– 6 </a:t>
            </a:r>
            <a:r>
              <a:rPr dirty="0" sz="1200" spc="-5" b="1">
                <a:latin typeface="Calibri"/>
                <a:cs typeface="Calibri"/>
              </a:rPr>
              <a:t>лет:</a:t>
            </a:r>
            <a:r>
              <a:rPr dirty="0" sz="1200" spc="-50" b="1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формирование  основ </a:t>
            </a:r>
            <a:r>
              <a:rPr dirty="0" sz="1200" spc="-10">
                <a:latin typeface="Calibri"/>
                <a:cs typeface="Calibri"/>
              </a:rPr>
              <a:t>экологической  </a:t>
            </a:r>
            <a:r>
              <a:rPr dirty="0" sz="1200" spc="-15">
                <a:latin typeface="Calibri"/>
                <a:cs typeface="Calibri"/>
              </a:rPr>
              <a:t>культуры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и</a:t>
            </a:r>
            <a:endParaRPr sz="1200">
              <a:latin typeface="Calibri"/>
              <a:cs typeface="Calibri"/>
            </a:endParaRPr>
          </a:p>
          <a:p>
            <a:pPr>
              <a:lnSpc>
                <a:spcPts val="1195"/>
              </a:lnSpc>
            </a:pPr>
            <a:r>
              <a:rPr dirty="0" sz="1200" spc="-10">
                <a:latin typeface="Calibri"/>
                <a:cs typeface="Calibri"/>
              </a:rPr>
              <a:t>элементарных</a:t>
            </a:r>
            <a:endParaRPr sz="1200">
              <a:latin typeface="Calibri"/>
              <a:cs typeface="Calibri"/>
            </a:endParaRPr>
          </a:p>
          <a:p>
            <a:pPr>
              <a:lnSpc>
                <a:spcPts val="1295"/>
              </a:lnSpc>
            </a:pPr>
            <a:r>
              <a:rPr dirty="0" sz="1200" spc="-5">
                <a:latin typeface="Calibri"/>
                <a:cs typeface="Calibri"/>
              </a:rPr>
              <a:t>представлений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об</a:t>
            </a:r>
            <a:endParaRPr sz="1200">
              <a:latin typeface="Calibri"/>
              <a:cs typeface="Calibri"/>
            </a:endParaRPr>
          </a:p>
          <a:p>
            <a:pPr>
              <a:lnSpc>
                <a:spcPts val="1295"/>
              </a:lnSpc>
            </a:pPr>
            <a:r>
              <a:rPr dirty="0" sz="1200" spc="-5">
                <a:latin typeface="Calibri"/>
                <a:cs typeface="Calibri"/>
              </a:rPr>
              <a:t>эволюции</a:t>
            </a:r>
            <a:endParaRPr sz="1200">
              <a:latin typeface="Calibri"/>
              <a:cs typeface="Calibri"/>
            </a:endParaRPr>
          </a:p>
          <a:p>
            <a:pPr marR="170815">
              <a:lnSpc>
                <a:spcPts val="1300"/>
              </a:lnSpc>
              <a:spcBef>
                <a:spcPts val="90"/>
              </a:spcBef>
              <a:buAutoNum type="arabicPlain" startAt="6"/>
              <a:tabLst>
                <a:tab pos="113030" algn="l"/>
              </a:tabLst>
            </a:pPr>
            <a:r>
              <a:rPr dirty="0" sz="1200" b="1">
                <a:solidFill>
                  <a:srgbClr val="092A2F"/>
                </a:solidFill>
                <a:latin typeface="Calibri"/>
                <a:cs typeface="Calibri"/>
              </a:rPr>
              <a:t>– 7 </a:t>
            </a:r>
            <a:r>
              <a:rPr dirty="0" sz="1200" spc="-5" b="1">
                <a:solidFill>
                  <a:srgbClr val="092A2F"/>
                </a:solidFill>
                <a:latin typeface="Calibri"/>
                <a:cs typeface="Calibri"/>
              </a:rPr>
              <a:t>лет:</a:t>
            </a:r>
            <a:r>
              <a:rPr dirty="0" sz="1200" spc="-9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становление  начальных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форм</a:t>
            </a:r>
            <a:endParaRPr sz="1200">
              <a:latin typeface="Calibri"/>
              <a:cs typeface="Calibri"/>
            </a:endParaRPr>
          </a:p>
          <a:p>
            <a:pPr>
              <a:lnSpc>
                <a:spcPts val="1270"/>
              </a:lnSpc>
            </a:pPr>
            <a:r>
              <a:rPr dirty="0" sz="1200" spc="-10">
                <a:latin typeface="Calibri"/>
                <a:cs typeface="Calibri"/>
              </a:rPr>
              <a:t>экологического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229856" y="4793691"/>
            <a:ext cx="610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с</a:t>
            </a:r>
            <a:r>
              <a:rPr dirty="0" sz="1200">
                <a:latin typeface="Calibri"/>
                <a:cs typeface="Calibri"/>
              </a:rPr>
              <a:t>о</a:t>
            </a:r>
            <a:r>
              <a:rPr dirty="0" sz="1200" spc="-5">
                <a:latin typeface="Calibri"/>
                <a:cs typeface="Calibri"/>
              </a:rPr>
              <a:t>з</a:t>
            </a:r>
            <a:r>
              <a:rPr dirty="0" sz="1200" spc="-10">
                <a:latin typeface="Calibri"/>
                <a:cs typeface="Calibri"/>
              </a:rPr>
              <a:t>н</a:t>
            </a:r>
            <a:r>
              <a:rPr dirty="0" sz="1200">
                <a:latin typeface="Calibri"/>
                <a:cs typeface="Calibri"/>
              </a:rPr>
              <a:t>а</a:t>
            </a:r>
            <a:r>
              <a:rPr dirty="0" sz="1200" spc="-5">
                <a:latin typeface="Calibri"/>
                <a:cs typeface="Calibri"/>
              </a:rPr>
              <a:t>н</a:t>
            </a:r>
            <a:r>
              <a:rPr dirty="0" sz="1200">
                <a:latin typeface="Calibri"/>
                <a:cs typeface="Calibri"/>
              </a:rPr>
              <a:t>ия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642617" y="1817674"/>
            <a:ext cx="5445760" cy="3286760"/>
            <a:chOff x="1642617" y="1817674"/>
            <a:chExt cx="5445760" cy="3286760"/>
          </a:xfrm>
        </p:grpSpPr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79447" y="1866898"/>
              <a:ext cx="5378196" cy="320192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85543" y="1856230"/>
              <a:ext cx="5402580" cy="324764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48967" y="1824024"/>
              <a:ext cx="5363336" cy="318541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648967" y="1824024"/>
              <a:ext cx="5363845" cy="3185795"/>
            </a:xfrm>
            <a:custGeom>
              <a:avLst/>
              <a:gdLst/>
              <a:ahLst/>
              <a:cxnLst/>
              <a:rect l="l" t="t" r="r" b="b"/>
              <a:pathLst>
                <a:path w="5363845" h="3185795">
                  <a:moveTo>
                    <a:pt x="0" y="3185413"/>
                  </a:moveTo>
                  <a:lnTo>
                    <a:pt x="5363336" y="3185413"/>
                  </a:lnTo>
                  <a:lnTo>
                    <a:pt x="5363336" y="0"/>
                  </a:lnTo>
                  <a:lnTo>
                    <a:pt x="0" y="0"/>
                  </a:lnTo>
                  <a:lnTo>
                    <a:pt x="0" y="3185413"/>
                  </a:lnTo>
                  <a:close/>
                </a:path>
              </a:pathLst>
            </a:custGeom>
            <a:ln w="12700">
              <a:solidFill>
                <a:srgbClr val="F9BE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/>
          <p:cNvSpPr txBox="1"/>
          <p:nvPr/>
        </p:nvSpPr>
        <p:spPr>
          <a:xfrm>
            <a:off x="1727961" y="1830070"/>
            <a:ext cx="5206365" cy="2348865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algn="just" marL="12700" marR="5080">
              <a:lnSpc>
                <a:spcPct val="90100"/>
              </a:lnSpc>
              <a:spcBef>
                <a:spcPts val="240"/>
              </a:spcBef>
              <a:buAutoNum type="arabicPlain" startAt="3"/>
              <a:tabLst>
                <a:tab pos="151765" algn="l"/>
              </a:tabLst>
            </a:pPr>
            <a:r>
              <a:rPr dirty="0" sz="1200" b="1">
                <a:latin typeface="Calibri"/>
                <a:cs typeface="Calibri"/>
              </a:rPr>
              <a:t>– 4 </a:t>
            </a:r>
            <a:r>
              <a:rPr dirty="0" sz="1200" spc="-15" b="1">
                <a:latin typeface="Calibri"/>
                <a:cs typeface="Calibri"/>
              </a:rPr>
              <a:t>года: </a:t>
            </a:r>
            <a:r>
              <a:rPr dirty="0" sz="1200" spc="-5">
                <a:latin typeface="Calibri"/>
                <a:cs typeface="Calibri"/>
              </a:rPr>
              <a:t>формирование начальных этических, социальных </a:t>
            </a:r>
            <a:r>
              <a:rPr dirty="0" sz="1200">
                <a:latin typeface="Calibri"/>
                <a:cs typeface="Calibri"/>
              </a:rPr>
              <a:t>и эстетических  </a:t>
            </a:r>
            <a:r>
              <a:rPr dirty="0" sz="1200" spc="-5">
                <a:latin typeface="Calibri"/>
                <a:cs typeface="Calibri"/>
              </a:rPr>
              <a:t>представлений; </a:t>
            </a:r>
            <a:r>
              <a:rPr dirty="0" sz="1200" spc="-10">
                <a:latin typeface="Calibri"/>
                <a:cs typeface="Calibri"/>
              </a:rPr>
              <a:t>культурно-гигиенических </a:t>
            </a:r>
            <a:r>
              <a:rPr dirty="0" sz="1200" spc="-5">
                <a:latin typeface="Calibri"/>
                <a:cs typeface="Calibri"/>
              </a:rPr>
              <a:t>навыков </a:t>
            </a:r>
            <a:r>
              <a:rPr dirty="0" sz="1200">
                <a:latin typeface="Calibri"/>
                <a:cs typeface="Calibri"/>
              </a:rPr>
              <a:t>и привычки к </a:t>
            </a:r>
            <a:r>
              <a:rPr dirty="0" sz="1200" spc="-5">
                <a:latin typeface="Calibri"/>
                <a:cs typeface="Calibri"/>
              </a:rPr>
              <a:t>чистоте </a:t>
            </a:r>
            <a:r>
              <a:rPr dirty="0" sz="1200">
                <a:latin typeface="Calibri"/>
                <a:cs typeface="Calibri"/>
              </a:rPr>
              <a:t>и  </a:t>
            </a:r>
            <a:r>
              <a:rPr dirty="0" sz="1200" spc="-5">
                <a:latin typeface="Calibri"/>
                <a:cs typeface="Calibri"/>
              </a:rPr>
              <a:t>опрятности как </a:t>
            </a:r>
            <a:r>
              <a:rPr dirty="0" sz="1200">
                <a:latin typeface="Calibri"/>
                <a:cs typeface="Calibri"/>
              </a:rPr>
              <a:t>основы </a:t>
            </a:r>
            <a:r>
              <a:rPr dirty="0" sz="1200" spc="-10">
                <a:latin typeface="Calibri"/>
                <a:cs typeface="Calibri"/>
              </a:rPr>
              <a:t>положительного </a:t>
            </a:r>
            <a:r>
              <a:rPr dirty="0" sz="1200" spc="-5">
                <a:latin typeface="Calibri"/>
                <a:cs typeface="Calibri"/>
              </a:rPr>
              <a:t>самоотношения, самопрезентации </a:t>
            </a:r>
            <a:r>
              <a:rPr dirty="0" sz="1200">
                <a:latin typeface="Calibri"/>
                <a:cs typeface="Calibri"/>
              </a:rPr>
              <a:t>и  </a:t>
            </a:r>
            <a:r>
              <a:rPr dirty="0" sz="1200" spc="-15">
                <a:latin typeface="Calibri"/>
                <a:cs typeface="Calibri"/>
              </a:rPr>
              <a:t>культуры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поведения</a:t>
            </a:r>
            <a:endParaRPr sz="1200">
              <a:latin typeface="Calibri"/>
              <a:cs typeface="Calibri"/>
            </a:endParaRPr>
          </a:p>
          <a:p>
            <a:pPr algn="just" marL="12700" marR="5080">
              <a:lnSpc>
                <a:spcPts val="1300"/>
              </a:lnSpc>
              <a:spcBef>
                <a:spcPts val="15"/>
              </a:spcBef>
              <a:buAutoNum type="arabicPlain" startAt="3"/>
              <a:tabLst>
                <a:tab pos="128905" algn="l"/>
              </a:tabLst>
            </a:pPr>
            <a:r>
              <a:rPr dirty="0" sz="1200" b="1">
                <a:latin typeface="Calibri"/>
                <a:cs typeface="Calibri"/>
              </a:rPr>
              <a:t>– 5 </a:t>
            </a:r>
            <a:r>
              <a:rPr dirty="0" sz="1200" spc="-5" b="1">
                <a:latin typeface="Calibri"/>
                <a:cs typeface="Calibri"/>
              </a:rPr>
              <a:t>лет: </a:t>
            </a:r>
            <a:r>
              <a:rPr dirty="0" sz="1200">
                <a:latin typeface="Calibri"/>
                <a:cs typeface="Calibri"/>
              </a:rPr>
              <a:t>развитие </a:t>
            </a:r>
            <a:r>
              <a:rPr dirty="0" sz="1200" spc="-5">
                <a:latin typeface="Calibri"/>
                <a:cs typeface="Calibri"/>
              </a:rPr>
              <a:t>социальных чувств: чуткость, отзывчивость, сопереживание  </a:t>
            </a:r>
            <a:r>
              <a:rPr dirty="0" sz="1200">
                <a:latin typeface="Calibri"/>
                <a:cs typeface="Calibri"/>
              </a:rPr>
              <a:t>к </a:t>
            </a:r>
            <a:r>
              <a:rPr dirty="0" sz="1200" spc="-10">
                <a:latin typeface="Calibri"/>
                <a:cs typeface="Calibri"/>
              </a:rPr>
              <a:t>неудачам </a:t>
            </a:r>
            <a:r>
              <a:rPr dirty="0" sz="1200" spc="-5">
                <a:latin typeface="Calibri"/>
                <a:cs typeface="Calibri"/>
              </a:rPr>
              <a:t>других умение </a:t>
            </a:r>
            <a:r>
              <a:rPr dirty="0" sz="1200">
                <a:latin typeface="Calibri"/>
                <a:cs typeface="Calibri"/>
              </a:rPr>
              <a:t>помогать и </a:t>
            </a:r>
            <a:r>
              <a:rPr dirty="0" sz="1200" spc="-10">
                <a:latin typeface="Calibri"/>
                <a:cs typeface="Calibri"/>
              </a:rPr>
              <a:t>партнеру </a:t>
            </a:r>
            <a:r>
              <a:rPr dirty="0" sz="1200">
                <a:latin typeface="Calibri"/>
                <a:cs typeface="Calibri"/>
              </a:rPr>
              <a:t>и </a:t>
            </a:r>
            <a:r>
              <a:rPr dirty="0" sz="1200" spc="-5">
                <a:latin typeface="Calibri"/>
                <a:cs typeface="Calibri"/>
              </a:rPr>
              <a:t>самому принимать </a:t>
            </a:r>
            <a:r>
              <a:rPr dirty="0" sz="1200">
                <a:latin typeface="Calibri"/>
                <a:cs typeface="Calibri"/>
              </a:rPr>
              <a:t>помощь;  </a:t>
            </a:r>
            <a:r>
              <a:rPr dirty="0" sz="1200" spc="-5">
                <a:latin typeface="Calibri"/>
                <a:cs typeface="Calibri"/>
              </a:rPr>
              <a:t>формирование </a:t>
            </a:r>
            <a:r>
              <a:rPr dirty="0" sz="1200" spc="-10">
                <a:latin typeface="Calibri"/>
                <a:cs typeface="Calibri"/>
              </a:rPr>
              <a:t>представлений </a:t>
            </a:r>
            <a:r>
              <a:rPr dirty="0" sz="1200">
                <a:latin typeface="Calibri"/>
                <a:cs typeface="Calibri"/>
              </a:rPr>
              <a:t>о правилах и </a:t>
            </a:r>
            <a:r>
              <a:rPr dirty="0" sz="1200" spc="-5">
                <a:latin typeface="Calibri"/>
                <a:cs typeface="Calibri"/>
              </a:rPr>
              <a:t>нормах гендерных </a:t>
            </a:r>
            <a:r>
              <a:rPr dirty="0" sz="1200">
                <a:latin typeface="Calibri"/>
                <a:cs typeface="Calibri"/>
              </a:rPr>
              <a:t>и </a:t>
            </a:r>
            <a:r>
              <a:rPr dirty="0" sz="1200" spc="-5">
                <a:latin typeface="Calibri"/>
                <a:cs typeface="Calibri"/>
              </a:rPr>
              <a:t>семейных  взаимоотношений</a:t>
            </a:r>
            <a:endParaRPr sz="1200">
              <a:latin typeface="Calibri"/>
              <a:cs typeface="Calibri"/>
            </a:endParaRPr>
          </a:p>
          <a:p>
            <a:pPr algn="just" marL="205740" indent="-193675">
              <a:lnSpc>
                <a:spcPts val="1195"/>
              </a:lnSpc>
              <a:buAutoNum type="arabicPlain" startAt="3"/>
              <a:tabLst>
                <a:tab pos="206375" algn="l"/>
              </a:tabLst>
            </a:pPr>
            <a:r>
              <a:rPr dirty="0" sz="1200" b="1">
                <a:latin typeface="Calibri"/>
                <a:cs typeface="Calibri"/>
              </a:rPr>
              <a:t>– 6 </a:t>
            </a:r>
            <a:r>
              <a:rPr dirty="0" sz="1200" spc="-5" b="1">
                <a:latin typeface="Calibri"/>
                <a:cs typeface="Calibri"/>
              </a:rPr>
              <a:t>лет: </a:t>
            </a:r>
            <a:r>
              <a:rPr dirty="0" sz="1200">
                <a:latin typeface="Calibri"/>
                <a:cs typeface="Calibri"/>
              </a:rPr>
              <a:t>развитие </a:t>
            </a:r>
            <a:r>
              <a:rPr dirty="0" sz="1200" spc="-5">
                <a:latin typeface="Calibri"/>
                <a:cs typeface="Calibri"/>
              </a:rPr>
              <a:t>эмпатии; </a:t>
            </a:r>
            <a:r>
              <a:rPr dirty="0" sz="1200">
                <a:latin typeface="Calibri"/>
                <a:cs typeface="Calibri"/>
              </a:rPr>
              <a:t>способности</a:t>
            </a:r>
            <a:r>
              <a:rPr dirty="0" sz="1200" spc="19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учитывать психологические</a:t>
            </a:r>
            <a:endParaRPr sz="1200">
              <a:latin typeface="Calibri"/>
              <a:cs typeface="Calibri"/>
            </a:endParaRPr>
          </a:p>
          <a:p>
            <a:pPr algn="just" marL="12700" marR="5715">
              <a:lnSpc>
                <a:spcPts val="1300"/>
              </a:lnSpc>
              <a:spcBef>
                <a:spcPts val="90"/>
              </a:spcBef>
            </a:pPr>
            <a:r>
              <a:rPr dirty="0" sz="1200" spc="-5">
                <a:latin typeface="Calibri"/>
                <a:cs typeface="Calibri"/>
              </a:rPr>
              <a:t>состояния других </a:t>
            </a:r>
            <a:r>
              <a:rPr dirty="0" sz="1200" spc="-10">
                <a:latin typeface="Calibri"/>
                <a:cs typeface="Calibri"/>
              </a:rPr>
              <a:t>людей, </a:t>
            </a:r>
            <a:r>
              <a:rPr dirty="0" sz="1200" spc="-5">
                <a:latin typeface="Calibri"/>
                <a:cs typeface="Calibri"/>
              </a:rPr>
              <a:t>формирование предпосылок </a:t>
            </a:r>
            <a:r>
              <a:rPr dirty="0" sz="1200">
                <a:latin typeface="Calibri"/>
                <a:cs typeface="Calibri"/>
              </a:rPr>
              <a:t>к </a:t>
            </a:r>
            <a:r>
              <a:rPr dirty="0" sz="1200" spc="-10">
                <a:latin typeface="Calibri"/>
                <a:cs typeface="Calibri"/>
              </a:rPr>
              <a:t>толерантности </a:t>
            </a:r>
            <a:r>
              <a:rPr dirty="0" sz="1200" spc="-5">
                <a:latin typeface="Calibri"/>
                <a:cs typeface="Calibri"/>
              </a:rPr>
              <a:t>как  нравственному качеству; освоение норм </a:t>
            </a:r>
            <a:r>
              <a:rPr dirty="0" sz="1200">
                <a:latin typeface="Calibri"/>
                <a:cs typeface="Calibri"/>
              </a:rPr>
              <a:t>и правил </a:t>
            </a:r>
            <a:r>
              <a:rPr dirty="0" sz="1200" spc="-5">
                <a:latin typeface="Calibri"/>
                <a:cs typeface="Calibri"/>
              </a:rPr>
              <a:t>социально </a:t>
            </a:r>
            <a:r>
              <a:rPr dirty="0" sz="1200" spc="-10">
                <a:latin typeface="Calibri"/>
                <a:cs typeface="Calibri"/>
              </a:rPr>
              <a:t>одобряемого  </a:t>
            </a:r>
            <a:r>
              <a:rPr dirty="0" sz="1200" spc="-5">
                <a:latin typeface="Calibri"/>
                <a:cs typeface="Calibri"/>
              </a:rPr>
              <a:t>поведения; </a:t>
            </a:r>
            <a:r>
              <a:rPr dirty="0" sz="1200">
                <a:latin typeface="Calibri"/>
                <a:cs typeface="Calibri"/>
              </a:rPr>
              <a:t>воспитание </a:t>
            </a:r>
            <a:r>
              <a:rPr dirty="0" sz="1200" spc="-5">
                <a:latin typeface="Calibri"/>
                <a:cs typeface="Calibri"/>
              </a:rPr>
              <a:t>уважения </a:t>
            </a:r>
            <a:r>
              <a:rPr dirty="0" sz="1200">
                <a:latin typeface="Calibri"/>
                <a:cs typeface="Calibri"/>
              </a:rPr>
              <a:t>к </a:t>
            </a:r>
            <a:r>
              <a:rPr dirty="0" sz="1200" spc="-5">
                <a:latin typeface="Calibri"/>
                <a:cs typeface="Calibri"/>
              </a:rPr>
              <a:t>семейным </a:t>
            </a:r>
            <a:r>
              <a:rPr dirty="0" sz="1200">
                <a:latin typeface="Calibri"/>
                <a:cs typeface="Calibri"/>
              </a:rPr>
              <a:t>и </a:t>
            </a:r>
            <a:r>
              <a:rPr dirty="0" sz="1200" spc="-5">
                <a:latin typeface="Calibri"/>
                <a:cs typeface="Calibri"/>
              </a:rPr>
              <a:t>национальным традициям,  побуждение </a:t>
            </a:r>
            <a:r>
              <a:rPr dirty="0" sz="1200">
                <a:latin typeface="Calibri"/>
                <a:cs typeface="Calibri"/>
              </a:rPr>
              <a:t>к </a:t>
            </a:r>
            <a:r>
              <a:rPr dirty="0" sz="1200" spc="-5">
                <a:latin typeface="Calibri"/>
                <a:cs typeface="Calibri"/>
              </a:rPr>
              <a:t>посильному участию </a:t>
            </a:r>
            <a:r>
              <a:rPr dirty="0" sz="1200">
                <a:latin typeface="Calibri"/>
                <a:cs typeface="Calibri"/>
              </a:rPr>
              <a:t>в </a:t>
            </a:r>
            <a:r>
              <a:rPr dirty="0" sz="1200" spc="-5">
                <a:latin typeface="Calibri"/>
                <a:cs typeface="Calibri"/>
              </a:rPr>
              <a:t>жизни своей</a:t>
            </a:r>
            <a:r>
              <a:rPr dirty="0" sz="1200" spc="9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семьи</a:t>
            </a:r>
            <a:endParaRPr sz="1200">
              <a:latin typeface="Calibri"/>
              <a:cs typeface="Calibri"/>
            </a:endParaRPr>
          </a:p>
          <a:p>
            <a:pPr algn="just" marL="146685" indent="-134620">
              <a:lnSpc>
                <a:spcPts val="1265"/>
              </a:lnSpc>
              <a:buAutoNum type="arabicPlain" startAt="6"/>
              <a:tabLst>
                <a:tab pos="147320" algn="l"/>
              </a:tabLst>
            </a:pPr>
            <a:r>
              <a:rPr dirty="0" sz="1200" b="1">
                <a:solidFill>
                  <a:srgbClr val="092A2F"/>
                </a:solidFill>
                <a:latin typeface="Calibri"/>
                <a:cs typeface="Calibri"/>
              </a:rPr>
              <a:t>–</a:t>
            </a:r>
            <a:r>
              <a:rPr dirty="0" sz="1200" spc="17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092A2F"/>
                </a:solidFill>
                <a:latin typeface="Calibri"/>
                <a:cs typeface="Calibri"/>
              </a:rPr>
              <a:t>7</a:t>
            </a:r>
            <a:r>
              <a:rPr dirty="0" sz="1200" spc="18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200" spc="-5" b="1">
                <a:solidFill>
                  <a:srgbClr val="092A2F"/>
                </a:solidFill>
                <a:latin typeface="Calibri"/>
                <a:cs typeface="Calibri"/>
              </a:rPr>
              <a:t>лет:</a:t>
            </a:r>
            <a:r>
              <a:rPr dirty="0" sz="1200" spc="17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92A2F"/>
                </a:solidFill>
                <a:latin typeface="Calibri"/>
                <a:cs typeface="Calibri"/>
              </a:rPr>
              <a:t>освоение</a:t>
            </a:r>
            <a:r>
              <a:rPr dirty="0" sz="1200" spc="18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92A2F"/>
                </a:solidFill>
                <a:latin typeface="Calibri"/>
                <a:cs typeface="Calibri"/>
              </a:rPr>
              <a:t>ребёнком</a:t>
            </a:r>
            <a:r>
              <a:rPr dirty="0" sz="1200" spc="18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92A2F"/>
                </a:solidFill>
                <a:latin typeface="Calibri"/>
                <a:cs typeface="Calibri"/>
              </a:rPr>
              <a:t>норм</a:t>
            </a:r>
            <a:r>
              <a:rPr dirty="0" sz="1200" spc="17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200" spc="17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правил</a:t>
            </a:r>
            <a:r>
              <a:rPr dirty="0" sz="1200" spc="17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200" spc="-15">
                <a:solidFill>
                  <a:srgbClr val="092A2F"/>
                </a:solidFill>
                <a:latin typeface="Calibri"/>
                <a:cs typeface="Calibri"/>
              </a:rPr>
              <a:t>культурного</a:t>
            </a:r>
            <a:r>
              <a:rPr dirty="0" sz="1200" spc="18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92A2F"/>
                </a:solidFill>
                <a:latin typeface="Calibri"/>
                <a:cs typeface="Calibri"/>
              </a:rPr>
              <a:t>взаимодействия</a:t>
            </a:r>
            <a:r>
              <a:rPr dirty="0" sz="1200" spc="19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с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727961" y="4134713"/>
            <a:ext cx="520763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84275" algn="l"/>
                <a:tab pos="2335530" algn="l"/>
                <a:tab pos="3912870" algn="l"/>
                <a:tab pos="4603115" algn="l"/>
              </a:tabLst>
            </a:pPr>
            <a:r>
              <a:rPr dirty="0" sz="1200" spc="-5">
                <a:solidFill>
                  <a:srgbClr val="092A2F"/>
                </a:solidFill>
                <a:latin typeface="Calibri"/>
                <a:cs typeface="Calibri"/>
              </a:rPr>
              <a:t>ок</a:t>
            </a:r>
            <a:r>
              <a:rPr dirty="0" sz="1200" spc="-15">
                <a:solidFill>
                  <a:srgbClr val="092A2F"/>
                </a:solidFill>
                <a:latin typeface="Calibri"/>
                <a:cs typeface="Calibri"/>
              </a:rPr>
              <a:t>р</a:t>
            </a:r>
            <a:r>
              <a:rPr dirty="0" sz="1200" spc="-5">
                <a:solidFill>
                  <a:srgbClr val="092A2F"/>
                </a:solidFill>
                <a:latin typeface="Calibri"/>
                <a:cs typeface="Calibri"/>
              </a:rPr>
              <a:t>у</a:t>
            </a:r>
            <a:r>
              <a:rPr dirty="0" sz="1200" spc="-15">
                <a:solidFill>
                  <a:srgbClr val="092A2F"/>
                </a:solidFill>
                <a:latin typeface="Calibri"/>
                <a:cs typeface="Calibri"/>
              </a:rPr>
              <a:t>ж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а</a:t>
            </a:r>
            <a:r>
              <a:rPr dirty="0" sz="1200" spc="-5">
                <a:solidFill>
                  <a:srgbClr val="092A2F"/>
                </a:solidFill>
                <a:latin typeface="Calibri"/>
                <a:cs typeface="Calibri"/>
              </a:rPr>
              <a:t>ю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щим</a:t>
            </a:r>
            <a:r>
              <a:rPr dirty="0" sz="1200" spc="-5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;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	</a:t>
            </a:r>
            <a:r>
              <a:rPr dirty="0" sz="1200" spc="-10">
                <a:solidFill>
                  <a:srgbClr val="092A2F"/>
                </a:solidFill>
                <a:latin typeface="Calibri"/>
                <a:cs typeface="Calibri"/>
              </a:rPr>
              <a:t>ф</a:t>
            </a:r>
            <a:r>
              <a:rPr dirty="0" sz="1200" spc="-5">
                <a:solidFill>
                  <a:srgbClr val="092A2F"/>
                </a:solidFill>
                <a:latin typeface="Calibri"/>
                <a:cs typeface="Calibri"/>
              </a:rPr>
              <a:t>о</a:t>
            </a:r>
            <a:r>
              <a:rPr dirty="0" sz="1200" spc="5">
                <a:solidFill>
                  <a:srgbClr val="092A2F"/>
                </a:solidFill>
                <a:latin typeface="Calibri"/>
                <a:cs typeface="Calibri"/>
              </a:rPr>
              <a:t>р</a:t>
            </a:r>
            <a:r>
              <a:rPr dirty="0" sz="1200" spc="-10">
                <a:solidFill>
                  <a:srgbClr val="092A2F"/>
                </a:solidFill>
                <a:latin typeface="Calibri"/>
                <a:cs typeface="Calibri"/>
              </a:rPr>
              <a:t>м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ирова</a:t>
            </a:r>
            <a:r>
              <a:rPr dirty="0" sz="1200" spc="-10">
                <a:solidFill>
                  <a:srgbClr val="092A2F"/>
                </a:solidFill>
                <a:latin typeface="Calibri"/>
                <a:cs typeface="Calibri"/>
              </a:rPr>
              <a:t>н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ие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	</a:t>
            </a:r>
            <a:r>
              <a:rPr dirty="0" sz="1200" spc="-10">
                <a:solidFill>
                  <a:srgbClr val="092A2F"/>
                </a:solidFill>
                <a:latin typeface="Calibri"/>
                <a:cs typeface="Calibri"/>
              </a:rPr>
              <a:t>н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р</a:t>
            </a:r>
            <a:r>
              <a:rPr dirty="0" sz="1200" spc="-15">
                <a:solidFill>
                  <a:srgbClr val="092A2F"/>
                </a:solidFill>
                <a:latin typeface="Calibri"/>
                <a:cs typeface="Calibri"/>
              </a:rPr>
              <a:t>а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в</a:t>
            </a:r>
            <a:r>
              <a:rPr dirty="0" sz="1200" spc="-5">
                <a:solidFill>
                  <a:srgbClr val="092A2F"/>
                </a:solidFill>
                <a:latin typeface="Calibri"/>
                <a:cs typeface="Calibri"/>
              </a:rPr>
              <a:t>ств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е</a:t>
            </a:r>
            <a:r>
              <a:rPr dirty="0" sz="1200" spc="-10">
                <a:solidFill>
                  <a:srgbClr val="092A2F"/>
                </a:solidFill>
                <a:latin typeface="Calibri"/>
                <a:cs typeface="Calibri"/>
              </a:rPr>
              <a:t>нн</a:t>
            </a:r>
            <a:r>
              <a:rPr dirty="0" sz="1200" spc="5">
                <a:solidFill>
                  <a:srgbClr val="092A2F"/>
                </a:solidFill>
                <a:latin typeface="Calibri"/>
                <a:cs typeface="Calibri"/>
              </a:rPr>
              <a:t>о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-в</a:t>
            </a:r>
            <a:r>
              <a:rPr dirty="0" sz="1200" spc="-25">
                <a:solidFill>
                  <a:srgbClr val="092A2F"/>
                </a:solidFill>
                <a:latin typeface="Calibri"/>
                <a:cs typeface="Calibri"/>
              </a:rPr>
              <a:t>о</a:t>
            </a:r>
            <a:r>
              <a:rPr dirty="0" sz="1200" spc="-5">
                <a:solidFill>
                  <a:srgbClr val="092A2F"/>
                </a:solidFill>
                <a:latin typeface="Calibri"/>
                <a:cs typeface="Calibri"/>
              </a:rPr>
              <a:t>левы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х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	</a:t>
            </a:r>
            <a:r>
              <a:rPr dirty="0" sz="1200" spc="-20">
                <a:solidFill>
                  <a:srgbClr val="092A2F"/>
                </a:solidFill>
                <a:latin typeface="Calibri"/>
                <a:cs typeface="Calibri"/>
              </a:rPr>
              <a:t>к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ачеств;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	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ра</a:t>
            </a:r>
            <a:r>
              <a:rPr dirty="0" sz="1200" spc="-5">
                <a:solidFill>
                  <a:srgbClr val="092A2F"/>
                </a:solidFill>
                <a:latin typeface="Calibri"/>
                <a:cs typeface="Calibri"/>
              </a:rPr>
              <a:t>з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витие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727961" y="4299915"/>
            <a:ext cx="5205730" cy="37338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60"/>
              </a:spcBef>
            </a:pPr>
            <a:r>
              <a:rPr dirty="0" sz="1200" spc="-5">
                <a:solidFill>
                  <a:srgbClr val="092A2F"/>
                </a:solidFill>
                <a:latin typeface="Calibri"/>
                <a:cs typeface="Calibri"/>
              </a:rPr>
              <a:t>чувства собственного достоинства, патриотизма, ответственности </a:t>
            </a:r>
            <a:r>
              <a:rPr dirty="0" sz="1200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200" spc="-10">
                <a:solidFill>
                  <a:srgbClr val="092A2F"/>
                </a:solidFill>
                <a:latin typeface="Calibri"/>
                <a:cs typeface="Calibri"/>
              </a:rPr>
              <a:t>гордости  </a:t>
            </a:r>
            <a:r>
              <a:rPr dirty="0" sz="1200" spc="-5">
                <a:solidFill>
                  <a:srgbClr val="092A2F"/>
                </a:solidFill>
                <a:latin typeface="Calibri"/>
                <a:cs typeface="Calibri"/>
              </a:rPr>
              <a:t>за достижения</a:t>
            </a:r>
            <a:r>
              <a:rPr dirty="0" sz="1200" spc="2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92A2F"/>
                </a:solidFill>
                <a:latin typeface="Calibri"/>
                <a:cs typeface="Calibri"/>
              </a:rPr>
              <a:t>страны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2090" y="638551"/>
            <a:ext cx="5548885" cy="158953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09460" y="245999"/>
            <a:ext cx="4564380" cy="3526154"/>
            <a:chOff x="309460" y="245999"/>
            <a:chExt cx="4564380" cy="352615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460" y="245999"/>
              <a:ext cx="2232279" cy="28922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9100" y="3038856"/>
              <a:ext cx="4454652" cy="73304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12140" y="3111246"/>
            <a:ext cx="7885430" cy="1849755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12700" marR="191770">
              <a:lnSpc>
                <a:spcPts val="2810"/>
              </a:lnSpc>
              <a:spcBef>
                <a:spcPts val="455"/>
              </a:spcBef>
            </a:pPr>
            <a:r>
              <a:rPr dirty="0" sz="2600" spc="-15" b="1">
                <a:solidFill>
                  <a:srgbClr val="C00000"/>
                </a:solidFill>
                <a:latin typeface="Calibri"/>
                <a:cs typeface="Calibri"/>
              </a:rPr>
              <a:t>Цели </a:t>
            </a:r>
            <a:r>
              <a:rPr dirty="0" sz="2600" b="1">
                <a:solidFill>
                  <a:srgbClr val="C00000"/>
                </a:solidFill>
                <a:latin typeface="Calibri"/>
                <a:cs typeface="Calibri"/>
              </a:rPr>
              <a:t>и </a:t>
            </a:r>
            <a:r>
              <a:rPr dirty="0" sz="2600" spc="-10" b="1">
                <a:solidFill>
                  <a:srgbClr val="C00000"/>
                </a:solidFill>
                <a:latin typeface="Calibri"/>
                <a:cs typeface="Calibri"/>
              </a:rPr>
              <a:t>целевые показатели</a:t>
            </a:r>
            <a:r>
              <a:rPr dirty="0" sz="2600" spc="-10" b="1">
                <a:solidFill>
                  <a:srgbClr val="092A2F"/>
                </a:solidFill>
                <a:latin typeface="Calibri"/>
                <a:cs typeface="Calibri"/>
              </a:rPr>
              <a:t>: </a:t>
            </a:r>
            <a:r>
              <a:rPr dirty="0" sz="2600" b="1">
                <a:solidFill>
                  <a:srgbClr val="092A2F"/>
                </a:solidFill>
                <a:latin typeface="Calibri"/>
                <a:cs typeface="Calibri"/>
              </a:rPr>
              <a:t>воспитание </a:t>
            </a:r>
            <a:r>
              <a:rPr dirty="0" sz="2600" spc="-5" b="1">
                <a:solidFill>
                  <a:srgbClr val="092A2F"/>
                </a:solidFill>
                <a:latin typeface="Calibri"/>
                <a:cs typeface="Calibri"/>
              </a:rPr>
              <a:t>гармонично  развитой </a:t>
            </a:r>
            <a:r>
              <a:rPr dirty="0" sz="2600" b="1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2600" spc="-5" b="1">
                <a:solidFill>
                  <a:srgbClr val="092A2F"/>
                </a:solidFill>
                <a:latin typeface="Calibri"/>
                <a:cs typeface="Calibri"/>
              </a:rPr>
              <a:t>социально ответственной</a:t>
            </a:r>
            <a:r>
              <a:rPr dirty="0" sz="2600" spc="-4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092A2F"/>
                </a:solidFill>
                <a:latin typeface="Calibri"/>
                <a:cs typeface="Calibri"/>
              </a:rPr>
              <a:t>личности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ts val="2610"/>
              </a:lnSpc>
            </a:pPr>
            <a:r>
              <a:rPr dirty="0" sz="2600" spc="-5" b="1">
                <a:solidFill>
                  <a:srgbClr val="092A2F"/>
                </a:solidFill>
                <a:latin typeface="Calibri"/>
                <a:cs typeface="Calibri"/>
              </a:rPr>
              <a:t>на </a:t>
            </a:r>
            <a:r>
              <a:rPr dirty="0" sz="2600" b="1">
                <a:solidFill>
                  <a:srgbClr val="092A2F"/>
                </a:solidFill>
                <a:latin typeface="Calibri"/>
                <a:cs typeface="Calibri"/>
              </a:rPr>
              <a:t>основе </a:t>
            </a:r>
            <a:r>
              <a:rPr dirty="0" sz="2600" spc="-10" b="1">
                <a:solidFill>
                  <a:srgbClr val="092A2F"/>
                </a:solidFill>
                <a:latin typeface="Calibri"/>
                <a:cs typeface="Calibri"/>
              </a:rPr>
              <a:t>духовно-нравственных </a:t>
            </a:r>
            <a:r>
              <a:rPr dirty="0" sz="2600" spc="-5" b="1">
                <a:solidFill>
                  <a:srgbClr val="092A2F"/>
                </a:solidFill>
                <a:latin typeface="Calibri"/>
                <a:cs typeface="Calibri"/>
              </a:rPr>
              <a:t>ценностей</a:t>
            </a:r>
            <a:r>
              <a:rPr dirty="0" sz="2600" spc="-1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2600" spc="-15" b="1">
                <a:solidFill>
                  <a:srgbClr val="092A2F"/>
                </a:solidFill>
                <a:latin typeface="Calibri"/>
                <a:cs typeface="Calibri"/>
              </a:rPr>
              <a:t>народов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ts val="2810"/>
              </a:lnSpc>
              <a:spcBef>
                <a:spcPts val="195"/>
              </a:spcBef>
            </a:pPr>
            <a:r>
              <a:rPr dirty="0" sz="2600" spc="-5" b="1">
                <a:solidFill>
                  <a:srgbClr val="092A2F"/>
                </a:solidFill>
                <a:latin typeface="Calibri"/>
                <a:cs typeface="Calibri"/>
              </a:rPr>
              <a:t>Российской </a:t>
            </a:r>
            <a:r>
              <a:rPr dirty="0" sz="2600" spc="-10" b="1">
                <a:solidFill>
                  <a:srgbClr val="092A2F"/>
                </a:solidFill>
                <a:latin typeface="Calibri"/>
                <a:cs typeface="Calibri"/>
              </a:rPr>
              <a:t>Федерации, </a:t>
            </a:r>
            <a:r>
              <a:rPr dirty="0" sz="2600" b="1">
                <a:solidFill>
                  <a:srgbClr val="092A2F"/>
                </a:solidFill>
                <a:latin typeface="Calibri"/>
                <a:cs typeface="Calibri"/>
              </a:rPr>
              <a:t>исторических и </a:t>
            </a:r>
            <a:r>
              <a:rPr dirty="0" sz="2600" spc="-5" b="1">
                <a:solidFill>
                  <a:srgbClr val="092A2F"/>
                </a:solidFill>
                <a:latin typeface="Calibri"/>
                <a:cs typeface="Calibri"/>
              </a:rPr>
              <a:t>национально-  </a:t>
            </a:r>
            <a:r>
              <a:rPr dirty="0" sz="2600" spc="-20" b="1">
                <a:solidFill>
                  <a:srgbClr val="092A2F"/>
                </a:solidFill>
                <a:latin typeface="Calibri"/>
                <a:cs typeface="Calibri"/>
              </a:rPr>
              <a:t>культурных</a:t>
            </a:r>
            <a:r>
              <a:rPr dirty="0" sz="2600" spc="-5" b="1">
                <a:solidFill>
                  <a:srgbClr val="092A2F"/>
                </a:solidFill>
                <a:latin typeface="Calibri"/>
                <a:cs typeface="Calibri"/>
              </a:rPr>
              <a:t> традиций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1993" y="233149"/>
            <a:ext cx="6128006" cy="3002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341107" y="1129306"/>
            <a:ext cx="1689100" cy="612775"/>
            <a:chOff x="7341107" y="1129306"/>
            <a:chExt cx="1689100" cy="6127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44147" y="1129306"/>
              <a:ext cx="1648984" cy="6049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41107" y="1150620"/>
              <a:ext cx="1688592" cy="5913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67142" y="1152334"/>
              <a:ext cx="1548002" cy="5039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367143" y="1152334"/>
            <a:ext cx="1548130" cy="504190"/>
          </a:xfrm>
          <a:prstGeom prst="rect">
            <a:avLst/>
          </a:prstGeom>
          <a:ln w="12700">
            <a:solidFill>
              <a:srgbClr val="D99493"/>
            </a:solidFill>
          </a:ln>
        </p:spPr>
        <p:txBody>
          <a:bodyPr wrap="square" lIns="0" tIns="80645" rIns="0" bIns="0" rtlCol="0" vert="horz">
            <a:spAutoFit/>
          </a:bodyPr>
          <a:lstStyle/>
          <a:p>
            <a:pPr marL="92710" marR="83185" indent="107950">
              <a:lnSpc>
                <a:spcPts val="1300"/>
              </a:lnSpc>
              <a:spcBef>
                <a:spcPts val="635"/>
              </a:spcBef>
            </a:pPr>
            <a:r>
              <a:rPr dirty="0" sz="1200" spc="-10" b="1">
                <a:latin typeface="Calibri"/>
                <a:cs typeface="Calibri"/>
              </a:rPr>
              <a:t>Саморегуляция </a:t>
            </a:r>
            <a:r>
              <a:rPr dirty="0" sz="1200" b="1">
                <a:latin typeface="Calibri"/>
                <a:cs typeface="Calibri"/>
              </a:rPr>
              <a:t>и  </a:t>
            </a:r>
            <a:r>
              <a:rPr dirty="0" sz="1200" spc="-5" b="1">
                <a:latin typeface="Calibri"/>
                <a:cs typeface="Calibri"/>
              </a:rPr>
              <a:t>ст</a:t>
            </a:r>
            <a:r>
              <a:rPr dirty="0" sz="1200" b="1">
                <a:latin typeface="Calibri"/>
                <a:cs typeface="Calibri"/>
              </a:rPr>
              <a:t>р</a:t>
            </a:r>
            <a:r>
              <a:rPr dirty="0" sz="1200" spc="-5" b="1">
                <a:latin typeface="Calibri"/>
                <a:cs typeface="Calibri"/>
              </a:rPr>
              <a:t>е</a:t>
            </a:r>
            <a:r>
              <a:rPr dirty="0" sz="1200" spc="-15" b="1">
                <a:latin typeface="Calibri"/>
                <a:cs typeface="Calibri"/>
              </a:rPr>
              <a:t>с</a:t>
            </a:r>
            <a:r>
              <a:rPr dirty="0" sz="1200" spc="-5" b="1">
                <a:latin typeface="Calibri"/>
                <a:cs typeface="Calibri"/>
              </a:rPr>
              <a:t>с</a:t>
            </a:r>
            <a:r>
              <a:rPr dirty="0" sz="1200" spc="-10" b="1">
                <a:latin typeface="Calibri"/>
                <a:cs typeface="Calibri"/>
              </a:rPr>
              <a:t>о</a:t>
            </a:r>
            <a:r>
              <a:rPr dirty="0" sz="1200" spc="-20" b="1">
                <a:latin typeface="Calibri"/>
                <a:cs typeface="Calibri"/>
              </a:rPr>
              <a:t>у</a:t>
            </a:r>
            <a:r>
              <a:rPr dirty="0" sz="1200" spc="-5" b="1">
                <a:latin typeface="Calibri"/>
                <a:cs typeface="Calibri"/>
              </a:rPr>
              <a:t>с</a:t>
            </a:r>
            <a:r>
              <a:rPr dirty="0" sz="1200" spc="-15" b="1">
                <a:latin typeface="Calibri"/>
                <a:cs typeface="Calibri"/>
              </a:rPr>
              <a:t>т</a:t>
            </a:r>
            <a:r>
              <a:rPr dirty="0" sz="1200" b="1">
                <a:latin typeface="Calibri"/>
                <a:cs typeface="Calibri"/>
              </a:rPr>
              <a:t>о</a:t>
            </a:r>
            <a:r>
              <a:rPr dirty="0" sz="1200" spc="5" b="1">
                <a:latin typeface="Calibri"/>
                <a:cs typeface="Calibri"/>
              </a:rPr>
              <a:t>й</a:t>
            </a:r>
            <a:r>
              <a:rPr dirty="0" sz="1200" spc="-5" b="1">
                <a:latin typeface="Calibri"/>
                <a:cs typeface="Calibri"/>
              </a:rPr>
              <a:t>ч</a:t>
            </a:r>
            <a:r>
              <a:rPr dirty="0" sz="1200" b="1">
                <a:latin typeface="Calibri"/>
                <a:cs typeface="Calibri"/>
              </a:rPr>
              <a:t>и</a:t>
            </a:r>
            <a:r>
              <a:rPr dirty="0" sz="1200" spc="-10" b="1">
                <a:latin typeface="Calibri"/>
                <a:cs typeface="Calibri"/>
              </a:rPr>
              <a:t>в</a:t>
            </a:r>
            <a:r>
              <a:rPr dirty="0" sz="1200" b="1">
                <a:latin typeface="Calibri"/>
                <a:cs typeface="Calibri"/>
              </a:rPr>
              <a:t>ость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347204" y="1703831"/>
            <a:ext cx="1722120" cy="3439795"/>
            <a:chOff x="7347204" y="1703831"/>
            <a:chExt cx="1722120" cy="343979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47204" y="1714499"/>
              <a:ext cx="1667255" cy="33954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3300" y="1703831"/>
              <a:ext cx="1716024" cy="34396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80351" y="1746799"/>
              <a:ext cx="1548002" cy="327596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380351" y="1746799"/>
            <a:ext cx="1548130" cy="3275965"/>
          </a:xfrm>
          <a:prstGeom prst="rect">
            <a:avLst/>
          </a:prstGeom>
          <a:ln w="12700">
            <a:solidFill>
              <a:srgbClr val="D99493"/>
            </a:solidFill>
          </a:ln>
        </p:spPr>
        <p:txBody>
          <a:bodyPr wrap="square" lIns="0" tIns="38735" rIns="0" bIns="0" rtlCol="0" vert="horz">
            <a:spAutoFit/>
          </a:bodyPr>
          <a:lstStyle/>
          <a:p>
            <a:pPr marL="92075" marR="149860">
              <a:lnSpc>
                <a:spcPts val="1300"/>
              </a:lnSpc>
              <a:spcBef>
                <a:spcPts val="305"/>
              </a:spcBef>
              <a:buAutoNum type="arabicPlain" startAt="3"/>
              <a:tabLst>
                <a:tab pos="205740" algn="l"/>
              </a:tabLst>
            </a:pPr>
            <a:r>
              <a:rPr dirty="0" sz="1200" b="1">
                <a:latin typeface="Calibri"/>
                <a:cs typeface="Calibri"/>
              </a:rPr>
              <a:t>– 4 </a:t>
            </a:r>
            <a:r>
              <a:rPr dirty="0" sz="1200" spc="-15" b="1">
                <a:latin typeface="Calibri"/>
                <a:cs typeface="Calibri"/>
              </a:rPr>
              <a:t>года:</a:t>
            </a:r>
            <a:r>
              <a:rPr dirty="0" sz="1200" spc="-75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развитие  </a:t>
            </a:r>
            <a:r>
              <a:rPr dirty="0" sz="1200" spc="-5">
                <a:latin typeface="Calibri"/>
                <a:cs typeface="Calibri"/>
              </a:rPr>
              <a:t>саморегуляции  </a:t>
            </a:r>
            <a:r>
              <a:rPr dirty="0" sz="1200" spc="-10">
                <a:latin typeface="Calibri"/>
                <a:cs typeface="Calibri"/>
              </a:rPr>
              <a:t>двигательных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ts val="1195"/>
              </a:lnSpc>
            </a:pPr>
            <a:r>
              <a:rPr dirty="0" sz="1200" spc="-5">
                <a:latin typeface="Calibri"/>
                <a:cs typeface="Calibri"/>
              </a:rPr>
              <a:t>действий</a:t>
            </a:r>
            <a:endParaRPr sz="1200">
              <a:latin typeface="Calibri"/>
              <a:cs typeface="Calibri"/>
            </a:endParaRPr>
          </a:p>
          <a:p>
            <a:pPr marL="92075" marR="230504">
              <a:lnSpc>
                <a:spcPct val="90100"/>
              </a:lnSpc>
              <a:spcBef>
                <a:spcPts val="75"/>
              </a:spcBef>
              <a:buAutoNum type="arabicPlain" startAt="4"/>
              <a:tabLst>
                <a:tab pos="205740" algn="l"/>
              </a:tabLst>
            </a:pPr>
            <a:r>
              <a:rPr dirty="0" sz="1200" b="1">
                <a:latin typeface="Calibri"/>
                <a:cs typeface="Calibri"/>
              </a:rPr>
              <a:t>– 5 </a:t>
            </a:r>
            <a:r>
              <a:rPr dirty="0" sz="1200" spc="-5" b="1">
                <a:latin typeface="Calibri"/>
                <a:cs typeface="Calibri"/>
              </a:rPr>
              <a:t>лет:</a:t>
            </a:r>
            <a:r>
              <a:rPr dirty="0" sz="1200" spc="-100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развитие  </a:t>
            </a:r>
            <a:r>
              <a:rPr dirty="0" sz="1200" spc="-5">
                <a:latin typeface="Calibri"/>
                <a:cs typeface="Calibri"/>
              </a:rPr>
              <a:t>начальных форм  саморегуляции</a:t>
            </a:r>
            <a:endParaRPr sz="1200">
              <a:latin typeface="Calibri"/>
              <a:cs typeface="Calibri"/>
            </a:endParaRPr>
          </a:p>
          <a:p>
            <a:pPr marL="92075" marR="398145">
              <a:lnSpc>
                <a:spcPts val="1300"/>
              </a:lnSpc>
              <a:spcBef>
                <a:spcPts val="15"/>
              </a:spcBef>
            </a:pPr>
            <a:r>
              <a:rPr dirty="0" sz="1200">
                <a:latin typeface="Calibri"/>
                <a:cs typeface="Calibri"/>
              </a:rPr>
              <a:t>эмоцио</a:t>
            </a:r>
            <a:r>
              <a:rPr dirty="0" sz="1200" spc="-10">
                <a:latin typeface="Calibri"/>
                <a:cs typeface="Calibri"/>
              </a:rPr>
              <a:t>н</a:t>
            </a:r>
            <a:r>
              <a:rPr dirty="0" sz="1200">
                <a:latin typeface="Calibri"/>
                <a:cs typeface="Calibri"/>
              </a:rPr>
              <a:t>аль</a:t>
            </a:r>
            <a:r>
              <a:rPr dirty="0" sz="1200" spc="-5">
                <a:latin typeface="Calibri"/>
                <a:cs typeface="Calibri"/>
              </a:rPr>
              <a:t>н</a:t>
            </a:r>
            <a:r>
              <a:rPr dirty="0" sz="1200">
                <a:latin typeface="Calibri"/>
                <a:cs typeface="Calibri"/>
              </a:rPr>
              <a:t>ых  </a:t>
            </a:r>
            <a:r>
              <a:rPr dirty="0" sz="1200" spc="-5">
                <a:latin typeface="Calibri"/>
                <a:cs typeface="Calibri"/>
              </a:rPr>
              <a:t>состояний</a:t>
            </a:r>
            <a:endParaRPr sz="1200">
              <a:latin typeface="Calibri"/>
              <a:cs typeface="Calibri"/>
            </a:endParaRPr>
          </a:p>
          <a:p>
            <a:pPr marL="205104" indent="-113664">
              <a:lnSpc>
                <a:spcPts val="1200"/>
              </a:lnSpc>
              <a:buAutoNum type="arabicPlain" startAt="5"/>
              <a:tabLst>
                <a:tab pos="205740" algn="l"/>
              </a:tabLst>
            </a:pPr>
            <a:r>
              <a:rPr dirty="0" sz="1200" b="1">
                <a:latin typeface="Calibri"/>
                <a:cs typeface="Calibri"/>
              </a:rPr>
              <a:t>– 6 </a:t>
            </a:r>
            <a:r>
              <a:rPr dirty="0" sz="1200" spc="-5" b="1">
                <a:latin typeface="Calibri"/>
                <a:cs typeface="Calibri"/>
              </a:rPr>
              <a:t>лет:</a:t>
            </a:r>
            <a:r>
              <a:rPr dirty="0" sz="1200" spc="-45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развитие</a:t>
            </a:r>
            <a:endParaRPr sz="1200">
              <a:latin typeface="Calibri"/>
              <a:cs typeface="Calibri"/>
            </a:endParaRPr>
          </a:p>
          <a:p>
            <a:pPr marL="92075" marR="347345">
              <a:lnSpc>
                <a:spcPts val="1300"/>
              </a:lnSpc>
              <a:spcBef>
                <a:spcPts val="85"/>
              </a:spcBef>
            </a:pPr>
            <a:r>
              <a:rPr dirty="0" sz="1200" spc="-5">
                <a:latin typeface="Calibri"/>
                <a:cs typeface="Calibri"/>
              </a:rPr>
              <a:t>произвольной  саморегуляции</a:t>
            </a:r>
            <a:r>
              <a:rPr dirty="0" sz="1200" spc="-8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в  игровой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ts val="1200"/>
              </a:lnSpc>
            </a:pPr>
            <a:r>
              <a:rPr dirty="0" sz="1200" spc="-10">
                <a:latin typeface="Calibri"/>
                <a:cs typeface="Calibri"/>
              </a:rPr>
              <a:t>деятельности</a:t>
            </a:r>
            <a:endParaRPr sz="1200">
              <a:latin typeface="Calibri"/>
              <a:cs typeface="Calibri"/>
            </a:endParaRPr>
          </a:p>
          <a:p>
            <a:pPr marL="92075" marR="393700">
              <a:lnSpc>
                <a:spcPts val="1300"/>
              </a:lnSpc>
              <a:spcBef>
                <a:spcPts val="90"/>
              </a:spcBef>
              <a:buAutoNum type="arabicPlain" startAt="6"/>
              <a:tabLst>
                <a:tab pos="205740" algn="l"/>
              </a:tabLst>
            </a:pPr>
            <a:r>
              <a:rPr dirty="0" sz="1200" b="1">
                <a:solidFill>
                  <a:srgbClr val="092A2F"/>
                </a:solidFill>
                <a:latin typeface="Calibri"/>
                <a:cs typeface="Calibri"/>
              </a:rPr>
              <a:t>– 7 </a:t>
            </a:r>
            <a:r>
              <a:rPr dirty="0" sz="1200" spc="-5" b="1">
                <a:solidFill>
                  <a:srgbClr val="092A2F"/>
                </a:solidFill>
                <a:latin typeface="Calibri"/>
                <a:cs typeface="Calibri"/>
              </a:rPr>
              <a:t>лет:  </a:t>
            </a:r>
            <a:r>
              <a:rPr dirty="0" sz="1200" spc="-5">
                <a:latin typeface="Calibri"/>
                <a:cs typeface="Calibri"/>
              </a:rPr>
              <a:t>формирование  </a:t>
            </a:r>
            <a:r>
              <a:rPr dirty="0" sz="1200">
                <a:latin typeface="Calibri"/>
                <a:cs typeface="Calibri"/>
              </a:rPr>
              <a:t>прои</a:t>
            </a:r>
            <a:r>
              <a:rPr dirty="0" sz="1200" spc="-5">
                <a:latin typeface="Calibri"/>
                <a:cs typeface="Calibri"/>
              </a:rPr>
              <a:t>з</a:t>
            </a:r>
            <a:r>
              <a:rPr dirty="0" sz="1200">
                <a:latin typeface="Calibri"/>
                <a:cs typeface="Calibri"/>
              </a:rPr>
              <a:t>в</a:t>
            </a:r>
            <a:r>
              <a:rPr dirty="0" sz="1200" spc="-20">
                <a:latin typeface="Calibri"/>
                <a:cs typeface="Calibri"/>
              </a:rPr>
              <a:t>о</a:t>
            </a:r>
            <a:r>
              <a:rPr dirty="0" sz="1200" spc="-5">
                <a:latin typeface="Calibri"/>
                <a:cs typeface="Calibri"/>
              </a:rPr>
              <a:t>ль</a:t>
            </a:r>
            <a:r>
              <a:rPr dirty="0" sz="1200" spc="-10">
                <a:latin typeface="Calibri"/>
                <a:cs typeface="Calibri"/>
              </a:rPr>
              <a:t>н</a:t>
            </a:r>
            <a:r>
              <a:rPr dirty="0" sz="1200">
                <a:latin typeface="Calibri"/>
                <a:cs typeface="Calibri"/>
              </a:rPr>
              <a:t>о</a:t>
            </a:r>
            <a:r>
              <a:rPr dirty="0" sz="1200" spc="-5">
                <a:latin typeface="Calibri"/>
                <a:cs typeface="Calibri"/>
              </a:rPr>
              <a:t>сти  поведения </a:t>
            </a:r>
            <a:r>
              <a:rPr dirty="0" sz="1200">
                <a:latin typeface="Calibri"/>
                <a:cs typeface="Calibri"/>
              </a:rPr>
              <a:t>и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ts val="1130"/>
              </a:lnSpc>
            </a:pPr>
            <a:r>
              <a:rPr dirty="0" sz="1200" spc="-5">
                <a:latin typeface="Calibri"/>
                <a:cs typeface="Calibri"/>
              </a:rPr>
              <a:t>стрессоустойчивости</a:t>
            </a:r>
            <a:endParaRPr sz="1200">
              <a:latin typeface="Calibri"/>
              <a:cs typeface="Calibri"/>
            </a:endParaRPr>
          </a:p>
          <a:p>
            <a:pPr algn="ctr" marL="272415">
              <a:lnSpc>
                <a:spcPts val="1005"/>
              </a:lnSpc>
            </a:pPr>
            <a:r>
              <a:rPr dirty="0" sz="1000" spc="-10">
                <a:solidFill>
                  <a:srgbClr val="124A54"/>
                </a:solidFill>
                <a:latin typeface="Arial"/>
                <a:cs typeface="Arial"/>
              </a:rPr>
              <a:t>30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84213" y="2846895"/>
            <a:ext cx="1224280" cy="513080"/>
            <a:chOff x="184213" y="2846895"/>
            <a:chExt cx="1224280" cy="513080"/>
          </a:xfrm>
        </p:grpSpPr>
        <p:sp>
          <p:nvSpPr>
            <p:cNvPr id="14" name="object 14"/>
            <p:cNvSpPr/>
            <p:nvPr/>
          </p:nvSpPr>
          <p:spPr>
            <a:xfrm>
              <a:off x="188976" y="2851657"/>
              <a:ext cx="1214755" cy="503555"/>
            </a:xfrm>
            <a:custGeom>
              <a:avLst/>
              <a:gdLst/>
              <a:ahLst/>
              <a:cxnLst/>
              <a:rect l="l" t="t" r="r" b="b"/>
              <a:pathLst>
                <a:path w="1214755" h="503554">
                  <a:moveTo>
                    <a:pt x="985824" y="0"/>
                  </a:moveTo>
                  <a:lnTo>
                    <a:pt x="0" y="0"/>
                  </a:lnTo>
                  <a:lnTo>
                    <a:pt x="0" y="503555"/>
                  </a:lnTo>
                  <a:lnTo>
                    <a:pt x="985824" y="503555"/>
                  </a:lnTo>
                  <a:lnTo>
                    <a:pt x="1214755" y="251841"/>
                  </a:lnTo>
                  <a:lnTo>
                    <a:pt x="98582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88976" y="2851657"/>
              <a:ext cx="1214755" cy="503555"/>
            </a:xfrm>
            <a:custGeom>
              <a:avLst/>
              <a:gdLst/>
              <a:ahLst/>
              <a:cxnLst/>
              <a:rect l="l" t="t" r="r" b="b"/>
              <a:pathLst>
                <a:path w="1214755" h="503554">
                  <a:moveTo>
                    <a:pt x="0" y="0"/>
                  </a:moveTo>
                  <a:lnTo>
                    <a:pt x="985824" y="0"/>
                  </a:lnTo>
                  <a:lnTo>
                    <a:pt x="1214755" y="251841"/>
                  </a:lnTo>
                  <a:lnTo>
                    <a:pt x="985824" y="503555"/>
                  </a:lnTo>
                  <a:lnTo>
                    <a:pt x="0" y="50355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267715" y="2874010"/>
            <a:ext cx="773430" cy="37338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59"/>
              </a:spcBef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Возр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аст</a:t>
            </a:r>
            <a:r>
              <a:rPr dirty="0" sz="1200" spc="5" b="1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я  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специфика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84213" y="1180147"/>
            <a:ext cx="1224915" cy="513715"/>
            <a:chOff x="184213" y="1180147"/>
            <a:chExt cx="1224915" cy="513715"/>
          </a:xfrm>
        </p:grpSpPr>
        <p:sp>
          <p:nvSpPr>
            <p:cNvPr id="18" name="object 18"/>
            <p:cNvSpPr/>
            <p:nvPr/>
          </p:nvSpPr>
          <p:spPr>
            <a:xfrm>
              <a:off x="188976" y="1184910"/>
              <a:ext cx="1215390" cy="504190"/>
            </a:xfrm>
            <a:custGeom>
              <a:avLst/>
              <a:gdLst/>
              <a:ahLst/>
              <a:cxnLst/>
              <a:rect l="l" t="t" r="r" b="b"/>
              <a:pathLst>
                <a:path w="1215390" h="504189">
                  <a:moveTo>
                    <a:pt x="985862" y="0"/>
                  </a:moveTo>
                  <a:lnTo>
                    <a:pt x="0" y="0"/>
                  </a:lnTo>
                  <a:lnTo>
                    <a:pt x="0" y="503936"/>
                  </a:lnTo>
                  <a:lnTo>
                    <a:pt x="985862" y="503936"/>
                  </a:lnTo>
                  <a:lnTo>
                    <a:pt x="1215009" y="251967"/>
                  </a:lnTo>
                  <a:lnTo>
                    <a:pt x="98586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88976" y="1184910"/>
              <a:ext cx="1215390" cy="504190"/>
            </a:xfrm>
            <a:custGeom>
              <a:avLst/>
              <a:gdLst/>
              <a:ahLst/>
              <a:cxnLst/>
              <a:rect l="l" t="t" r="r" b="b"/>
              <a:pathLst>
                <a:path w="1215390" h="504189">
                  <a:moveTo>
                    <a:pt x="0" y="0"/>
                  </a:moveTo>
                  <a:lnTo>
                    <a:pt x="985862" y="0"/>
                  </a:lnTo>
                  <a:lnTo>
                    <a:pt x="1215009" y="251967"/>
                  </a:lnTo>
                  <a:lnTo>
                    <a:pt x="985862" y="503936"/>
                  </a:lnTo>
                  <a:lnTo>
                    <a:pt x="0" y="50393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267715" y="1206753"/>
            <a:ext cx="7518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драз</a:t>
            </a: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dirty="0" sz="1200" spc="-30" b="1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438655" y="1129306"/>
            <a:ext cx="1637030" cy="612775"/>
            <a:chOff x="1438655" y="1129306"/>
            <a:chExt cx="1637030" cy="612775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8655" y="1129306"/>
              <a:ext cx="1636776" cy="60498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91995" y="1150620"/>
              <a:ext cx="1563624" cy="5913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62531" y="1152334"/>
              <a:ext cx="1535557" cy="50399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462531" y="1152334"/>
              <a:ext cx="1536065" cy="504190"/>
            </a:xfrm>
            <a:custGeom>
              <a:avLst/>
              <a:gdLst/>
              <a:ahLst/>
              <a:cxnLst/>
              <a:rect l="l" t="t" r="r" b="b"/>
              <a:pathLst>
                <a:path w="1536064" h="504189">
                  <a:moveTo>
                    <a:pt x="0" y="503999"/>
                  </a:moveTo>
                  <a:lnTo>
                    <a:pt x="1535557" y="503999"/>
                  </a:lnTo>
                  <a:lnTo>
                    <a:pt x="1535557" y="0"/>
                  </a:lnTo>
                  <a:lnTo>
                    <a:pt x="0" y="0"/>
                  </a:lnTo>
                  <a:lnTo>
                    <a:pt x="0" y="503999"/>
                  </a:lnTo>
                  <a:close/>
                </a:path>
              </a:pathLst>
            </a:custGeom>
            <a:ln w="12700">
              <a:solidFill>
                <a:srgbClr val="92CDD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1468882" y="1200150"/>
            <a:ext cx="1547495" cy="37338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650875" marR="159385" indent="-509270">
              <a:lnSpc>
                <a:spcPts val="1300"/>
              </a:lnSpc>
              <a:spcBef>
                <a:spcPts val="260"/>
              </a:spcBef>
            </a:pPr>
            <a:r>
              <a:rPr dirty="0" sz="1200" spc="-5" b="1">
                <a:latin typeface="Calibri"/>
                <a:cs typeface="Calibri"/>
              </a:rPr>
              <a:t>Позитивный</a:t>
            </a:r>
            <a:r>
              <a:rPr dirty="0" sz="1200" spc="-9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образ  "Я"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014472" y="1120139"/>
            <a:ext cx="2696210" cy="623570"/>
            <a:chOff x="3014472" y="1120139"/>
            <a:chExt cx="2696210" cy="623570"/>
          </a:xfrm>
        </p:grpSpPr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14472" y="1120139"/>
              <a:ext cx="2674620" cy="62331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26664" y="1232915"/>
              <a:ext cx="2683764" cy="42672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46603" y="1152334"/>
              <a:ext cx="2556002" cy="50399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046603" y="1152334"/>
              <a:ext cx="2556510" cy="504190"/>
            </a:xfrm>
            <a:custGeom>
              <a:avLst/>
              <a:gdLst/>
              <a:ahLst/>
              <a:cxnLst/>
              <a:rect l="l" t="t" r="r" b="b"/>
              <a:pathLst>
                <a:path w="2556510" h="504189">
                  <a:moveTo>
                    <a:pt x="0" y="503999"/>
                  </a:moveTo>
                  <a:lnTo>
                    <a:pt x="2556002" y="503999"/>
                  </a:lnTo>
                  <a:lnTo>
                    <a:pt x="2556002" y="0"/>
                  </a:lnTo>
                  <a:lnTo>
                    <a:pt x="0" y="0"/>
                  </a:lnTo>
                  <a:lnTo>
                    <a:pt x="0" y="503999"/>
                  </a:lnTo>
                  <a:close/>
                </a:path>
              </a:pathLst>
            </a:custGeom>
            <a:ln w="12700">
              <a:solidFill>
                <a:srgbClr val="B1A0C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3028695" y="1282446"/>
            <a:ext cx="25679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6839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latin typeface="Calibri"/>
                <a:cs typeface="Calibri"/>
              </a:rPr>
              <a:t>Избирательность </a:t>
            </a:r>
            <a:r>
              <a:rPr dirty="0" sz="1200" b="1">
                <a:latin typeface="Calibri"/>
                <a:cs typeface="Calibri"/>
              </a:rPr>
              <a:t>и</a:t>
            </a:r>
            <a:r>
              <a:rPr dirty="0" sz="1200" spc="-7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ответственность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678423" y="1068324"/>
            <a:ext cx="1655445" cy="756285"/>
            <a:chOff x="5678423" y="1068324"/>
            <a:chExt cx="1655445" cy="756285"/>
          </a:xfrm>
        </p:grpSpPr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78423" y="1120140"/>
              <a:ext cx="1655064" cy="62331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722619" y="1068324"/>
              <a:ext cx="1597152" cy="75590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10935" y="1152334"/>
              <a:ext cx="1535557" cy="503999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5710935" y="1152334"/>
            <a:ext cx="1536065" cy="504190"/>
          </a:xfrm>
          <a:prstGeom prst="rect">
            <a:avLst/>
          </a:prstGeom>
          <a:ln w="12700">
            <a:solidFill>
              <a:srgbClr val="94B3D6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 marL="2540">
              <a:lnSpc>
                <a:spcPts val="1195"/>
              </a:lnSpc>
            </a:pPr>
            <a:r>
              <a:rPr dirty="0" sz="1200" spc="-10" b="1">
                <a:latin typeface="Calibri"/>
                <a:cs typeface="Calibri"/>
              </a:rPr>
              <a:t>Самостоятельность</a:t>
            </a:r>
            <a:endParaRPr sz="1200">
              <a:latin typeface="Calibri"/>
              <a:cs typeface="Calibri"/>
            </a:endParaRPr>
          </a:p>
          <a:p>
            <a:pPr algn="ctr" marL="210820" marR="201295">
              <a:lnSpc>
                <a:spcPts val="1300"/>
              </a:lnSpc>
              <a:spcBef>
                <a:spcPts val="85"/>
              </a:spcBef>
            </a:pPr>
            <a:r>
              <a:rPr dirty="0" sz="1200" b="1">
                <a:latin typeface="Calibri"/>
                <a:cs typeface="Calibri"/>
              </a:rPr>
              <a:t>и</a:t>
            </a:r>
            <a:r>
              <a:rPr dirty="0" sz="1200" spc="-80" b="1">
                <a:latin typeface="Calibri"/>
                <a:cs typeface="Calibri"/>
              </a:rPr>
              <a:t> </a:t>
            </a:r>
            <a:r>
              <a:rPr dirty="0" sz="1200" spc="-5" b="1">
                <a:latin typeface="Calibri"/>
                <a:cs typeface="Calibri"/>
              </a:rPr>
              <a:t>независимость  </a:t>
            </a:r>
            <a:r>
              <a:rPr dirty="0" sz="1200" b="1">
                <a:latin typeface="Calibri"/>
                <a:cs typeface="Calibri"/>
              </a:rPr>
              <a:t>личности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443227" y="1703831"/>
            <a:ext cx="4259580" cy="3439795"/>
            <a:chOff x="1443227" y="1703831"/>
            <a:chExt cx="4259580" cy="3439795"/>
          </a:xfrm>
        </p:grpSpPr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43227" y="1714499"/>
              <a:ext cx="1655064" cy="339547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49323" y="1703831"/>
              <a:ext cx="1658112" cy="343966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75612" y="1746834"/>
              <a:ext cx="1535557" cy="327596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026663" y="1714499"/>
              <a:ext cx="2676143" cy="339547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32760" y="1703831"/>
              <a:ext cx="2667000" cy="3439667"/>
            </a:xfrm>
            <a:prstGeom prst="rect">
              <a:avLst/>
            </a:prstGeom>
          </p:spPr>
        </p:pic>
      </p:grpSp>
      <p:pic>
        <p:nvPicPr>
          <p:cNvPr id="44" name="object 4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059810" y="1746834"/>
            <a:ext cx="2556002" cy="3275965"/>
          </a:xfrm>
          <a:prstGeom prst="rect">
            <a:avLst/>
          </a:prstGeom>
        </p:spPr>
      </p:pic>
      <p:graphicFrame>
        <p:nvGraphicFramePr>
          <p:cNvPr id="45" name="object 45"/>
          <p:cNvGraphicFramePr>
            <a:graphicFrameLocks noGrp="1"/>
          </p:cNvGraphicFramePr>
          <p:nvPr/>
        </p:nvGraphicFramePr>
        <p:xfrm>
          <a:off x="1469263" y="1740484"/>
          <a:ext cx="4159250" cy="3288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0195"/>
                <a:gridCol w="2580639"/>
              </a:tblGrid>
              <a:tr h="21544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3 – 4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года: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  <a:lnT w="12700">
                      <a:solidFill>
                        <a:srgbClr val="92CDD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3 – 4 </a:t>
                      </a:r>
                      <a:r>
                        <a:rPr dirty="0" sz="1200" spc="-15" b="1">
                          <a:latin typeface="Calibri"/>
                          <a:cs typeface="Calibri"/>
                        </a:rPr>
                        <a:t>года: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формирование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8415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  <a:lnT w="12700">
                      <a:solidFill>
                        <a:srgbClr val="B1A0C6"/>
                      </a:solidFill>
                      <a:prstDash val="solid"/>
                    </a:lnT>
                  </a:tcPr>
                </a:tc>
              </a:tr>
              <a:tr h="164592">
                <a:tc>
                  <a:txBody>
                    <a:bodyPr/>
                    <a:lstStyle/>
                    <a:p>
                      <a:pPr marL="9144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формирование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способности осуществлять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выбор</a:t>
                      </a:r>
                      <a:r>
                        <a:rPr dirty="0" sz="12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в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</a:tr>
              <a:tr h="164592">
                <a:tc>
                  <a:txBody>
                    <a:bodyPr/>
                    <a:lstStyle/>
                    <a:p>
                      <a:pPr marL="9144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самопринятия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режимных моментах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и в</a:t>
                      </a:r>
                      <a:r>
                        <a:rPr dirty="0" sz="12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игровых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</a:tr>
              <a:tr h="164591">
                <a:tc>
                  <a:txBody>
                    <a:bodyPr/>
                    <a:lstStyle/>
                    <a:p>
                      <a:pPr marL="91440">
                        <a:lnSpc>
                          <a:spcPts val="1190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4 – 5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лет: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действиях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12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предметами-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</a:tr>
              <a:tr h="164782">
                <a:tc>
                  <a:txBody>
                    <a:bodyPr/>
                    <a:lstStyle/>
                    <a:p>
                      <a:pPr marL="9144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формирование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заместителями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</a:tr>
              <a:tr h="164782">
                <a:tc>
                  <a:txBody>
                    <a:bodyPr/>
                    <a:lstStyle/>
                    <a:p>
                      <a:pPr marL="91440">
                        <a:lnSpc>
                          <a:spcPts val="1190"/>
                        </a:lnSpc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положительного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190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4 – 5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лет: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развитие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способности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</a:tr>
              <a:tr h="164592">
                <a:tc>
                  <a:txBody>
                    <a:bodyPr/>
                    <a:lstStyle/>
                    <a:p>
                      <a:pPr marL="9144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отношения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к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себе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осуществлять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выбор в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бытовой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</a:tr>
              <a:tr h="164591">
                <a:tc>
                  <a:txBody>
                    <a:bodyPr/>
                    <a:lstStyle/>
                    <a:p>
                      <a:pPr marL="9144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самоуважения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190"/>
                        </a:lnSpc>
                      </a:pPr>
                      <a:r>
                        <a:rPr dirty="0" sz="1200">
                          <a:latin typeface="Calibri"/>
                          <a:cs typeface="Calibri"/>
                        </a:rPr>
                        <a:t>игровой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деятельности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</a:tr>
              <a:tr h="164592">
                <a:tc>
                  <a:txBody>
                    <a:bodyPr/>
                    <a:lstStyle/>
                    <a:p>
                      <a:pPr marL="91440">
                        <a:lnSpc>
                          <a:spcPts val="1190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5 – 6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лет: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190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5 – 6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лет: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развитие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ориентации</a:t>
                      </a:r>
                      <a:r>
                        <a:rPr dirty="0" sz="12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на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</a:tr>
              <a:tr h="164592">
                <a:tc>
                  <a:txBody>
                    <a:bodyPr/>
                    <a:lstStyle/>
                    <a:p>
                      <a:pPr marL="9144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формирование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190"/>
                        </a:lnSpc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соблюдение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моральных норм</a:t>
                      </a:r>
                      <a:r>
                        <a:rPr dirty="0" sz="12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в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</a:tr>
              <a:tr h="164477">
                <a:tc>
                  <a:txBody>
                    <a:bodyPr/>
                    <a:lstStyle/>
                    <a:p>
                      <a:pPr marL="9144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адекватной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поведении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и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готовности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принять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</a:tr>
              <a:tr h="164871">
                <a:tc>
                  <a:txBody>
                    <a:bodyPr/>
                    <a:lstStyle/>
                    <a:p>
                      <a:pPr marL="9144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самооценки</a:t>
                      </a:r>
                      <a:r>
                        <a:rPr dirty="0" sz="12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ответственность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за свои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действия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</a:tr>
              <a:tr h="164680">
                <a:tc>
                  <a:txBody>
                    <a:bodyPr/>
                    <a:lstStyle/>
                    <a:p>
                      <a:pPr marL="9144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уверенности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своих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190"/>
                        </a:lnSpc>
                      </a:pPr>
                      <a:r>
                        <a:rPr dirty="0" sz="1200" b="1">
                          <a:solidFill>
                            <a:srgbClr val="092A2F"/>
                          </a:solidFill>
                          <a:latin typeface="Calibri"/>
                          <a:cs typeface="Calibri"/>
                        </a:rPr>
                        <a:t>6 – 7 </a:t>
                      </a:r>
                      <a:r>
                        <a:rPr dirty="0" sz="1200" spc="-5" b="1">
                          <a:solidFill>
                            <a:srgbClr val="092A2F"/>
                          </a:solidFill>
                          <a:latin typeface="Calibri"/>
                          <a:cs typeface="Calibri"/>
                        </a:rPr>
                        <a:t>лет: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развитие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начальных</a:t>
                      </a:r>
                      <a:r>
                        <a:rPr dirty="0" sz="12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форм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</a:tr>
              <a:tr h="164591">
                <a:tc>
                  <a:txBody>
                    <a:bodyPr/>
                    <a:lstStyle/>
                    <a:p>
                      <a:pPr marL="9144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силах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190"/>
                        </a:lnSpc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контроля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за своими</a:t>
                      </a:r>
                      <a:r>
                        <a:rPr dirty="0" sz="1200" spc="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действиями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</a:tr>
              <a:tr h="164592">
                <a:tc>
                  <a:txBody>
                    <a:bodyPr/>
                    <a:lstStyle/>
                    <a:p>
                      <a:pPr marL="91440">
                        <a:lnSpc>
                          <a:spcPts val="1190"/>
                        </a:lnSpc>
                      </a:pPr>
                      <a:r>
                        <a:rPr dirty="0" sz="1200" b="1">
                          <a:solidFill>
                            <a:srgbClr val="092A2F"/>
                          </a:solidFill>
                          <a:latin typeface="Calibri"/>
                          <a:cs typeface="Calibri"/>
                        </a:rPr>
                        <a:t>6 – 7</a:t>
                      </a:r>
                      <a:r>
                        <a:rPr dirty="0" sz="1200" spc="5" b="1">
                          <a:solidFill>
                            <a:srgbClr val="092A2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solidFill>
                            <a:srgbClr val="092A2F"/>
                          </a:solidFill>
                          <a:latin typeface="Calibri"/>
                          <a:cs typeface="Calibri"/>
                        </a:rPr>
                        <a:t>лет: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190"/>
                        </a:lnSpc>
                      </a:pPr>
                      <a:r>
                        <a:rPr dirty="0" sz="1200" spc="-10">
                          <a:latin typeface="Calibri"/>
                          <a:cs typeface="Calibri"/>
                        </a:rPr>
                        <a:t>(как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способности</a:t>
                      </a:r>
                      <a:r>
                        <a:rPr dirty="0" sz="1200" spc="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принимать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</a:tr>
              <a:tr h="164591">
                <a:tc>
                  <a:txBody>
                    <a:bodyPr/>
                    <a:lstStyle/>
                    <a:p>
                      <a:pPr marL="9144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формирование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ограничения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при выборе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одного</a:t>
                      </a:r>
                      <a:r>
                        <a:rPr dirty="0" sz="12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из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</a:tr>
              <a:tr h="164592">
                <a:tc>
                  <a:txBody>
                    <a:bodyPr/>
                    <a:lstStyle/>
                    <a:p>
                      <a:pPr marL="9144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позитивного образа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вариантов поведения)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 принятия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</a:tr>
              <a:tr h="164630">
                <a:tc>
                  <a:txBody>
                    <a:bodyPr/>
                    <a:lstStyle/>
                    <a:p>
                      <a:pPr marL="9144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«Я»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2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latin typeface="Calibri"/>
                          <a:cs typeface="Calibri"/>
                        </a:rPr>
                        <a:t>внутренней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ответственности за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5">
                          <a:latin typeface="Calibri"/>
                          <a:cs typeface="Calibri"/>
                        </a:rPr>
                        <a:t>результаты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</a:tcPr>
                </a:tc>
              </a:tr>
              <a:tr h="261785">
                <a:tc>
                  <a:txBody>
                    <a:bodyPr/>
                    <a:lstStyle/>
                    <a:p>
                      <a:pPr marL="9144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позиции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latin typeface="Calibri"/>
                          <a:cs typeface="Calibri"/>
                        </a:rPr>
                        <a:t>школьника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92CDDC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  <a:lnB w="12700">
                      <a:solidFill>
                        <a:srgbClr val="92CDD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1190"/>
                        </a:lnSpc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поведения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B1A0C6"/>
                      </a:solidFill>
                      <a:prstDash val="solid"/>
                    </a:lnL>
                    <a:lnR w="12700">
                      <a:solidFill>
                        <a:srgbClr val="B1A0C6"/>
                      </a:solidFill>
                      <a:prstDash val="solid"/>
                    </a:lnR>
                    <a:lnB w="12700">
                      <a:solidFill>
                        <a:srgbClr val="B1A0C6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46" name="object 46"/>
          <p:cNvGrpSpPr/>
          <p:nvPr/>
        </p:nvGrpSpPr>
        <p:grpSpPr>
          <a:xfrm>
            <a:off x="5724144" y="1746834"/>
            <a:ext cx="1577340" cy="3310254"/>
            <a:chOff x="5724144" y="1746834"/>
            <a:chExt cx="1577340" cy="3310254"/>
          </a:xfrm>
        </p:grpSpPr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28716" y="1764792"/>
              <a:ext cx="1551432" cy="32918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734812" y="1754124"/>
              <a:ext cx="1566671" cy="312115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724144" y="1746834"/>
              <a:ext cx="1535556" cy="3275965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5724144" y="1746834"/>
            <a:ext cx="1536065" cy="3275965"/>
          </a:xfrm>
          <a:prstGeom prst="rect">
            <a:avLst/>
          </a:prstGeom>
          <a:ln w="12700">
            <a:solidFill>
              <a:srgbClr val="94B3D6"/>
            </a:solidFill>
          </a:ln>
        </p:spPr>
        <p:txBody>
          <a:bodyPr wrap="square" lIns="0" tIns="38735" rIns="0" bIns="0" rtlCol="0" vert="horz">
            <a:spAutoFit/>
          </a:bodyPr>
          <a:lstStyle/>
          <a:p>
            <a:pPr marL="92075" marR="137795">
              <a:lnSpc>
                <a:spcPts val="1300"/>
              </a:lnSpc>
              <a:spcBef>
                <a:spcPts val="305"/>
              </a:spcBef>
              <a:buAutoNum type="arabicPlain" startAt="3"/>
              <a:tabLst>
                <a:tab pos="205104" algn="l"/>
              </a:tabLst>
            </a:pPr>
            <a:r>
              <a:rPr dirty="0" sz="1200" b="1">
                <a:latin typeface="Calibri"/>
                <a:cs typeface="Calibri"/>
              </a:rPr>
              <a:t>– 4 </a:t>
            </a:r>
            <a:r>
              <a:rPr dirty="0" sz="1200" spc="-15" b="1">
                <a:latin typeface="Calibri"/>
                <a:cs typeface="Calibri"/>
              </a:rPr>
              <a:t>года:</a:t>
            </a:r>
            <a:r>
              <a:rPr dirty="0" sz="1200" spc="-75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развитие  </a:t>
            </a:r>
            <a:r>
              <a:rPr dirty="0" sz="1200" spc="-5">
                <a:latin typeface="Calibri"/>
                <a:cs typeface="Calibri"/>
              </a:rPr>
              <a:t>навыков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ts val="1200"/>
              </a:lnSpc>
            </a:pPr>
            <a:r>
              <a:rPr dirty="0" sz="1200" spc="-5">
                <a:latin typeface="Calibri"/>
                <a:cs typeface="Calibri"/>
              </a:rPr>
              <a:t>самообслуживания</a:t>
            </a:r>
            <a:endParaRPr sz="1200">
              <a:latin typeface="Calibri"/>
              <a:cs typeface="Calibri"/>
            </a:endParaRPr>
          </a:p>
          <a:p>
            <a:pPr algn="just" marL="92075" marR="193040">
              <a:lnSpc>
                <a:spcPct val="90100"/>
              </a:lnSpc>
              <a:spcBef>
                <a:spcPts val="70"/>
              </a:spcBef>
              <a:buAutoNum type="arabicPlain" startAt="4"/>
              <a:tabLst>
                <a:tab pos="205104" algn="l"/>
              </a:tabLst>
            </a:pPr>
            <a:r>
              <a:rPr dirty="0" sz="1200" b="1">
                <a:latin typeface="Calibri"/>
                <a:cs typeface="Calibri"/>
              </a:rPr>
              <a:t>– 5 </a:t>
            </a:r>
            <a:r>
              <a:rPr dirty="0" sz="1200" spc="-5" b="1">
                <a:latin typeface="Calibri"/>
                <a:cs typeface="Calibri"/>
              </a:rPr>
              <a:t>лет: </a:t>
            </a:r>
            <a:r>
              <a:rPr dirty="0" sz="1200">
                <a:latin typeface="Calibri"/>
                <a:cs typeface="Calibri"/>
              </a:rPr>
              <a:t>развитие  </a:t>
            </a:r>
            <a:r>
              <a:rPr dirty="0" sz="1200" spc="-10">
                <a:latin typeface="Calibri"/>
                <a:cs typeface="Calibri"/>
              </a:rPr>
              <a:t>самостоятельности  </a:t>
            </a:r>
            <a:r>
              <a:rPr dirty="0" sz="1200">
                <a:latin typeface="Calibri"/>
                <a:cs typeface="Calibri"/>
              </a:rPr>
              <a:t>в</a:t>
            </a:r>
            <a:r>
              <a:rPr dirty="0" sz="1200" spc="-5">
                <a:latin typeface="Calibri"/>
                <a:cs typeface="Calibri"/>
              </a:rPr>
              <a:t> бытовых</a:t>
            </a:r>
            <a:endParaRPr sz="1200">
              <a:latin typeface="Calibri"/>
              <a:cs typeface="Calibri"/>
            </a:endParaRPr>
          </a:p>
          <a:p>
            <a:pPr marL="92075" marR="88265">
              <a:lnSpc>
                <a:spcPts val="1300"/>
              </a:lnSpc>
              <a:spcBef>
                <a:spcPts val="20"/>
              </a:spcBef>
            </a:pPr>
            <a:r>
              <a:rPr dirty="0" sz="1200" spc="-5">
                <a:latin typeface="Calibri"/>
                <a:cs typeface="Calibri"/>
              </a:rPr>
              <a:t>действиях </a:t>
            </a:r>
            <a:r>
              <a:rPr dirty="0" sz="1200">
                <a:latin typeface="Calibri"/>
                <a:cs typeface="Calibri"/>
              </a:rPr>
              <a:t>и</a:t>
            </a:r>
            <a:r>
              <a:rPr dirty="0" sz="1200" spc="-4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игровой  </a:t>
            </a:r>
            <a:r>
              <a:rPr dirty="0" sz="1200" spc="-10">
                <a:latin typeface="Calibri"/>
                <a:cs typeface="Calibri"/>
              </a:rPr>
              <a:t>деятельности</a:t>
            </a:r>
            <a:endParaRPr sz="1200">
              <a:latin typeface="Calibri"/>
              <a:cs typeface="Calibri"/>
            </a:endParaRPr>
          </a:p>
          <a:p>
            <a:pPr marL="205104" indent="-113030">
              <a:lnSpc>
                <a:spcPts val="1200"/>
              </a:lnSpc>
              <a:buAutoNum type="arabicPlain" startAt="5"/>
              <a:tabLst>
                <a:tab pos="205104" algn="l"/>
              </a:tabLst>
            </a:pPr>
            <a:r>
              <a:rPr dirty="0" sz="1200" b="1">
                <a:latin typeface="Calibri"/>
                <a:cs typeface="Calibri"/>
              </a:rPr>
              <a:t>– 6 </a:t>
            </a:r>
            <a:r>
              <a:rPr dirty="0" sz="1200" spc="-5" b="1">
                <a:latin typeface="Calibri"/>
                <a:cs typeface="Calibri"/>
              </a:rPr>
              <a:t>лет:</a:t>
            </a:r>
            <a:r>
              <a:rPr dirty="0" sz="1200" spc="-45" b="1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развитие</a:t>
            </a:r>
            <a:endParaRPr sz="1200">
              <a:latin typeface="Calibri"/>
              <a:cs typeface="Calibri"/>
            </a:endParaRPr>
          </a:p>
          <a:p>
            <a:pPr marL="92075" marR="193040">
              <a:lnSpc>
                <a:spcPts val="1300"/>
              </a:lnSpc>
              <a:spcBef>
                <a:spcPts val="85"/>
              </a:spcBef>
            </a:pPr>
            <a:r>
              <a:rPr dirty="0" sz="1200" spc="-5">
                <a:latin typeface="Calibri"/>
                <a:cs typeface="Calibri"/>
              </a:rPr>
              <a:t>начальных форм  </a:t>
            </a:r>
            <a:r>
              <a:rPr dirty="0" sz="1200" spc="-10">
                <a:latin typeface="Calibri"/>
                <a:cs typeface="Calibri"/>
              </a:rPr>
              <a:t>самостоятельности  </a:t>
            </a:r>
            <a:r>
              <a:rPr dirty="0" sz="1200" spc="-5">
                <a:latin typeface="Calibri"/>
                <a:cs typeface="Calibri"/>
              </a:rPr>
              <a:t>мышления</a:t>
            </a:r>
            <a:endParaRPr sz="1200">
              <a:latin typeface="Calibri"/>
              <a:cs typeface="Calibri"/>
            </a:endParaRPr>
          </a:p>
          <a:p>
            <a:pPr marL="205104" indent="-113030">
              <a:lnSpc>
                <a:spcPts val="1200"/>
              </a:lnSpc>
              <a:buAutoNum type="arabicPlain" startAt="6"/>
              <a:tabLst>
                <a:tab pos="205104" algn="l"/>
              </a:tabLst>
            </a:pPr>
            <a:r>
              <a:rPr dirty="0" sz="1200" b="1">
                <a:solidFill>
                  <a:srgbClr val="092A2F"/>
                </a:solidFill>
                <a:latin typeface="Calibri"/>
                <a:cs typeface="Calibri"/>
              </a:rPr>
              <a:t>– 7 </a:t>
            </a:r>
            <a:r>
              <a:rPr dirty="0" sz="1200" spc="-5" b="1">
                <a:solidFill>
                  <a:srgbClr val="092A2F"/>
                </a:solidFill>
                <a:latin typeface="Calibri"/>
                <a:cs typeface="Calibri"/>
              </a:rPr>
              <a:t>лет:</a:t>
            </a:r>
            <a:r>
              <a:rPr dirty="0" sz="1200" spc="-4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развитие</a:t>
            </a:r>
            <a:endParaRPr sz="1200">
              <a:latin typeface="Calibri"/>
              <a:cs typeface="Calibri"/>
            </a:endParaRPr>
          </a:p>
          <a:p>
            <a:pPr marL="92075" marR="193040">
              <a:lnSpc>
                <a:spcPts val="1300"/>
              </a:lnSpc>
              <a:spcBef>
                <a:spcPts val="90"/>
              </a:spcBef>
            </a:pPr>
            <a:r>
              <a:rPr dirty="0" sz="1200" spc="-5">
                <a:latin typeface="Calibri"/>
                <a:cs typeface="Calibri"/>
              </a:rPr>
              <a:t>начальных форм  </a:t>
            </a:r>
            <a:r>
              <a:rPr dirty="0" sz="1200" spc="-10">
                <a:latin typeface="Calibri"/>
                <a:cs typeface="Calibri"/>
              </a:rPr>
              <a:t>самостоятельности  </a:t>
            </a:r>
            <a:r>
              <a:rPr dirty="0" sz="1200">
                <a:latin typeface="Calibri"/>
                <a:cs typeface="Calibri"/>
              </a:rPr>
              <a:t>и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независимости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ts val="1270"/>
              </a:lnSpc>
            </a:pPr>
            <a:r>
              <a:rPr dirty="0" sz="1200" spc="-5">
                <a:latin typeface="Calibri"/>
                <a:cs typeface="Calibri"/>
              </a:rPr>
              <a:t>поведения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1475613" y="622934"/>
            <a:ext cx="7459980" cy="538480"/>
            <a:chOff x="1475613" y="622934"/>
            <a:chExt cx="7459980" cy="538480"/>
          </a:xfrm>
        </p:grpSpPr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479804" y="640079"/>
              <a:ext cx="7455408" cy="48463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79804" y="633983"/>
              <a:ext cx="7115556" cy="52730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75613" y="622934"/>
              <a:ext cx="7439533" cy="467995"/>
            </a:xfrm>
            <a:prstGeom prst="rect">
              <a:avLst/>
            </a:prstGeom>
          </p:spPr>
        </p:pic>
      </p:grp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1475613" y="622934"/>
            <a:ext cx="7439659" cy="467995"/>
          </a:xfrm>
          <a:prstGeom prst="rect"/>
          <a:ln w="12700">
            <a:solidFill>
              <a:srgbClr val="F9BE8F"/>
            </a:solidFill>
          </a:ln>
        </p:spPr>
        <p:txBody>
          <a:bodyPr wrap="square" lIns="0" tIns="47625" rIns="0" bIns="0" rtlCol="0" vert="horz">
            <a:spAutoFit/>
          </a:bodyPr>
          <a:lstStyle/>
          <a:p>
            <a:pPr marL="91440" marR="473075">
              <a:lnSpc>
                <a:spcPts val="1400"/>
              </a:lnSpc>
              <a:spcBef>
                <a:spcPts val="375"/>
              </a:spcBef>
            </a:pPr>
            <a:r>
              <a:rPr dirty="0" sz="1300" spc="-10"/>
              <a:t>Становление </a:t>
            </a:r>
            <a:r>
              <a:rPr dirty="0" sz="1300" spc="-10">
                <a:solidFill>
                  <a:srgbClr val="000000"/>
                </a:solidFill>
              </a:rPr>
              <a:t>самостоятельности, целенаправленности </a:t>
            </a:r>
            <a:r>
              <a:rPr dirty="0" sz="1300" spc="-5">
                <a:solidFill>
                  <a:srgbClr val="000000"/>
                </a:solidFill>
              </a:rPr>
              <a:t>и </a:t>
            </a:r>
            <a:r>
              <a:rPr dirty="0" sz="1300" spc="-10">
                <a:solidFill>
                  <a:srgbClr val="000000"/>
                </a:solidFill>
              </a:rPr>
              <a:t>способности </a:t>
            </a:r>
            <a:r>
              <a:rPr dirty="0" sz="1300" spc="-5">
                <a:solidFill>
                  <a:srgbClr val="000000"/>
                </a:solidFill>
              </a:rPr>
              <a:t>к </a:t>
            </a:r>
            <a:r>
              <a:rPr dirty="0" sz="1300" spc="-10">
                <a:solidFill>
                  <a:srgbClr val="000000"/>
                </a:solidFill>
              </a:rPr>
              <a:t>регуляции собственных  действий</a:t>
            </a:r>
            <a:endParaRPr sz="1300"/>
          </a:p>
        </p:txBody>
      </p:sp>
      <p:grpSp>
        <p:nvGrpSpPr>
          <p:cNvPr id="56" name="object 56"/>
          <p:cNvGrpSpPr/>
          <p:nvPr/>
        </p:nvGrpSpPr>
        <p:grpSpPr>
          <a:xfrm>
            <a:off x="184213" y="656272"/>
            <a:ext cx="1224915" cy="513715"/>
            <a:chOff x="184213" y="656272"/>
            <a:chExt cx="1224915" cy="513715"/>
          </a:xfrm>
        </p:grpSpPr>
        <p:sp>
          <p:nvSpPr>
            <p:cNvPr id="57" name="object 57"/>
            <p:cNvSpPr/>
            <p:nvPr/>
          </p:nvSpPr>
          <p:spPr>
            <a:xfrm>
              <a:off x="188976" y="661034"/>
              <a:ext cx="1215390" cy="504190"/>
            </a:xfrm>
            <a:custGeom>
              <a:avLst/>
              <a:gdLst/>
              <a:ahLst/>
              <a:cxnLst/>
              <a:rect l="l" t="t" r="r" b="b"/>
              <a:pathLst>
                <a:path w="1215390" h="504190">
                  <a:moveTo>
                    <a:pt x="985862" y="0"/>
                  </a:moveTo>
                  <a:lnTo>
                    <a:pt x="0" y="0"/>
                  </a:lnTo>
                  <a:lnTo>
                    <a:pt x="0" y="503936"/>
                  </a:lnTo>
                  <a:lnTo>
                    <a:pt x="985862" y="503936"/>
                  </a:lnTo>
                  <a:lnTo>
                    <a:pt x="1215009" y="251967"/>
                  </a:lnTo>
                  <a:lnTo>
                    <a:pt x="98586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188976" y="661034"/>
              <a:ext cx="1215390" cy="504190"/>
            </a:xfrm>
            <a:custGeom>
              <a:avLst/>
              <a:gdLst/>
              <a:ahLst/>
              <a:cxnLst/>
              <a:rect l="l" t="t" r="r" b="b"/>
              <a:pathLst>
                <a:path w="1215390" h="504190">
                  <a:moveTo>
                    <a:pt x="0" y="0"/>
                  </a:moveTo>
                  <a:lnTo>
                    <a:pt x="985862" y="0"/>
                  </a:lnTo>
                  <a:lnTo>
                    <a:pt x="1215009" y="251967"/>
                  </a:lnTo>
                  <a:lnTo>
                    <a:pt x="985862" y="503936"/>
                  </a:lnTo>
                  <a:lnTo>
                    <a:pt x="0" y="50393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9" name="object 59"/>
          <p:cNvSpPr txBox="1"/>
          <p:nvPr/>
        </p:nvSpPr>
        <p:spPr>
          <a:xfrm>
            <a:off x="267715" y="783082"/>
            <a:ext cx="90931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dirty="0" sz="1200" spc="-10" b="1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ние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704" y="653795"/>
            <a:ext cx="8452485" cy="873760"/>
            <a:chOff x="356704" y="653795"/>
            <a:chExt cx="8452485" cy="873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283" y="699515"/>
              <a:ext cx="8441436" cy="7528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303" y="653795"/>
              <a:ext cx="8165592" cy="8732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3054" y="682066"/>
              <a:ext cx="8425815" cy="7375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3054" y="682066"/>
              <a:ext cx="8425815" cy="737870"/>
            </a:xfrm>
            <a:custGeom>
              <a:avLst/>
              <a:gdLst/>
              <a:ahLst/>
              <a:cxnLst/>
              <a:rect l="l" t="t" r="r" b="b"/>
              <a:pathLst>
                <a:path w="8425815" h="737869">
                  <a:moveTo>
                    <a:pt x="0" y="737539"/>
                  </a:moveTo>
                  <a:lnTo>
                    <a:pt x="8425815" y="737539"/>
                  </a:lnTo>
                  <a:lnTo>
                    <a:pt x="8425815" y="0"/>
                  </a:lnTo>
                  <a:lnTo>
                    <a:pt x="0" y="0"/>
                  </a:lnTo>
                  <a:lnTo>
                    <a:pt x="0" y="737539"/>
                  </a:lnTo>
                  <a:close/>
                </a:path>
              </a:pathLst>
            </a:custGeom>
            <a:ln w="12700">
              <a:solidFill>
                <a:srgbClr val="F9BE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19905" y="672541"/>
            <a:ext cx="1513840" cy="3003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/>
              <a:t>Основная</a:t>
            </a:r>
            <a:r>
              <a:rPr dirty="0" sz="1800" spc="-50"/>
              <a:t> </a:t>
            </a:r>
            <a:r>
              <a:rPr dirty="0" sz="1800" spc="-10"/>
              <a:t>цель</a:t>
            </a:r>
            <a:endParaRPr sz="1800"/>
          </a:p>
        </p:txBody>
      </p:sp>
      <p:grpSp>
        <p:nvGrpSpPr>
          <p:cNvPr id="8" name="object 8"/>
          <p:cNvGrpSpPr/>
          <p:nvPr/>
        </p:nvGrpSpPr>
        <p:grpSpPr>
          <a:xfrm>
            <a:off x="173164" y="1548383"/>
            <a:ext cx="8910320" cy="3589020"/>
            <a:chOff x="173164" y="1548383"/>
            <a:chExt cx="8910320" cy="358902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0312" y="1594103"/>
              <a:ext cx="8872728" cy="35433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07207" y="1548383"/>
              <a:ext cx="3730752" cy="68884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514" y="1564223"/>
              <a:ext cx="8856980" cy="352780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79514" y="1564223"/>
              <a:ext cx="8856980" cy="3528060"/>
            </a:xfrm>
            <a:custGeom>
              <a:avLst/>
              <a:gdLst/>
              <a:ahLst/>
              <a:cxnLst/>
              <a:rect l="l" t="t" r="r" b="b"/>
              <a:pathLst>
                <a:path w="8856980" h="3528060">
                  <a:moveTo>
                    <a:pt x="0" y="3527805"/>
                  </a:moveTo>
                  <a:lnTo>
                    <a:pt x="8856980" y="3527805"/>
                  </a:lnTo>
                  <a:lnTo>
                    <a:pt x="8856980" y="0"/>
                  </a:lnTo>
                  <a:lnTo>
                    <a:pt x="0" y="0"/>
                  </a:lnTo>
                  <a:lnTo>
                    <a:pt x="0" y="3527805"/>
                  </a:lnTo>
                  <a:close/>
                </a:path>
              </a:pathLst>
            </a:custGeom>
            <a:ln w="12700">
              <a:solidFill>
                <a:srgbClr val="D9949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617626" y="927353"/>
            <a:ext cx="7917180" cy="927735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 marR="5080" indent="93980">
              <a:lnSpc>
                <a:spcPts val="1620"/>
              </a:lnSpc>
              <a:spcBef>
                <a:spcPts val="305"/>
              </a:spcBef>
            </a:pP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развитие </a:t>
            </a:r>
            <a:r>
              <a:rPr dirty="0" sz="1500" spc="-10" b="1">
                <a:solidFill>
                  <a:srgbClr val="092A2F"/>
                </a:solidFill>
                <a:latin typeface="Calibri"/>
                <a:cs typeface="Calibri"/>
              </a:rPr>
              <a:t>познавательных интересов </a:t>
            </a: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500" spc="-10" b="1">
                <a:solidFill>
                  <a:srgbClr val="092A2F"/>
                </a:solidFill>
                <a:latin typeface="Calibri"/>
                <a:cs typeface="Calibri"/>
              </a:rPr>
              <a:t>познавательных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способностей детей, </a:t>
            </a:r>
            <a:r>
              <a:rPr dirty="0" sz="1500" spc="-10" b="1">
                <a:solidFill>
                  <a:srgbClr val="092A2F"/>
                </a:solidFill>
                <a:latin typeface="Calibri"/>
                <a:cs typeface="Calibri"/>
              </a:rPr>
              <a:t>которые можно  подразделить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на сенсорные, интеллектуально-познавательные </a:t>
            </a: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500" spc="-10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интеллектуально-творческие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Calibri"/>
              <a:cs typeface="Calibri"/>
            </a:endParaRPr>
          </a:p>
          <a:p>
            <a:pPr algn="ctr" marL="63500">
              <a:lnSpc>
                <a:spcPct val="100000"/>
              </a:lnSpc>
              <a:spcBef>
                <a:spcPts val="5"/>
              </a:spcBef>
            </a:pP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Задачи познавательного</a:t>
            </a:r>
            <a:r>
              <a:rPr dirty="0" sz="1800" spc="-1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092A2F"/>
                </a:solidFill>
                <a:latin typeface="Calibri"/>
                <a:cs typeface="Calibri"/>
              </a:rPr>
              <a:t>развития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58140" y="1905000"/>
            <a:ext cx="8583295" cy="402590"/>
            <a:chOff x="358140" y="1905000"/>
            <a:chExt cx="8583295" cy="40259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6428" y="1937003"/>
              <a:ext cx="8564880" cy="30175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8140" y="1905000"/>
              <a:ext cx="6588252" cy="40233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31698" y="1905838"/>
            <a:ext cx="8552815" cy="2882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50"/>
              </a:spcBef>
            </a:pP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Развитие </a:t>
            </a:r>
            <a:r>
              <a:rPr dirty="0" sz="1500" spc="-10" b="1">
                <a:solidFill>
                  <a:srgbClr val="092A2F"/>
                </a:solidFill>
                <a:latin typeface="Calibri"/>
                <a:cs typeface="Calibri"/>
              </a:rPr>
              <a:t>интересов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детей, любознательности </a:t>
            </a: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500" spc="-10" b="1">
                <a:solidFill>
                  <a:srgbClr val="092A2F"/>
                </a:solidFill>
                <a:latin typeface="Calibri"/>
                <a:cs typeface="Calibri"/>
              </a:rPr>
              <a:t>познавательной</a:t>
            </a:r>
            <a:r>
              <a:rPr dirty="0" sz="1500" spc="-12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мотивации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58140" y="2264664"/>
            <a:ext cx="8583295" cy="402590"/>
            <a:chOff x="358140" y="2264664"/>
            <a:chExt cx="8583295" cy="40259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6428" y="2298192"/>
              <a:ext cx="8564880" cy="30175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8140" y="2264664"/>
              <a:ext cx="5715000" cy="402336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331698" y="2266772"/>
            <a:ext cx="8552815" cy="2882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wrap="square" lIns="0" tIns="6985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55"/>
              </a:spcBef>
            </a:pP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Формирование </a:t>
            </a:r>
            <a:r>
              <a:rPr dirty="0" sz="1500" spc="-10" b="1">
                <a:solidFill>
                  <a:srgbClr val="092A2F"/>
                </a:solidFill>
                <a:latin typeface="Calibri"/>
                <a:cs typeface="Calibri"/>
              </a:rPr>
              <a:t>познавательных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действий, становление</a:t>
            </a:r>
            <a:r>
              <a:rPr dirty="0" sz="1500" spc="-6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сознания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58140" y="2622804"/>
            <a:ext cx="8583295" cy="402590"/>
            <a:chOff x="358140" y="2622804"/>
            <a:chExt cx="8583295" cy="402590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6428" y="2654808"/>
              <a:ext cx="8564880" cy="30175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8140" y="2622804"/>
              <a:ext cx="4309872" cy="402336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331698" y="2623515"/>
            <a:ext cx="8552815" cy="2882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wrap="square" lIns="0" tIns="6985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55"/>
              </a:spcBef>
            </a:pP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Развитие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воображения </a:t>
            </a: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творческой</a:t>
            </a:r>
            <a:r>
              <a:rPr dirty="0" sz="1500" spc="-5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активности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26936" y="2981236"/>
            <a:ext cx="8649970" cy="1553210"/>
            <a:chOff x="326936" y="2981236"/>
            <a:chExt cx="8649970" cy="1553210"/>
          </a:xfrm>
        </p:grpSpPr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6428" y="3953255"/>
              <a:ext cx="8564880" cy="51663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8140" y="3925823"/>
              <a:ext cx="7720583" cy="60807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31698" y="3921886"/>
              <a:ext cx="8552815" cy="504190"/>
            </a:xfrm>
            <a:custGeom>
              <a:avLst/>
              <a:gdLst/>
              <a:ahLst/>
              <a:cxnLst/>
              <a:rect l="l" t="t" r="r" b="b"/>
              <a:pathLst>
                <a:path w="8552815" h="504189">
                  <a:moveTo>
                    <a:pt x="8552561" y="0"/>
                  </a:moveTo>
                  <a:lnTo>
                    <a:pt x="0" y="0"/>
                  </a:lnTo>
                  <a:lnTo>
                    <a:pt x="0" y="503745"/>
                  </a:lnTo>
                  <a:lnTo>
                    <a:pt x="8552561" y="503745"/>
                  </a:lnTo>
                  <a:lnTo>
                    <a:pt x="85525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331698" y="3921886"/>
              <a:ext cx="8552815" cy="504190"/>
            </a:xfrm>
            <a:custGeom>
              <a:avLst/>
              <a:gdLst/>
              <a:ahLst/>
              <a:cxnLst/>
              <a:rect l="l" t="t" r="r" b="b"/>
              <a:pathLst>
                <a:path w="8552815" h="504189">
                  <a:moveTo>
                    <a:pt x="0" y="503745"/>
                  </a:moveTo>
                  <a:lnTo>
                    <a:pt x="8552561" y="503745"/>
                  </a:lnTo>
                  <a:lnTo>
                    <a:pt x="8552561" y="0"/>
                  </a:lnTo>
                  <a:lnTo>
                    <a:pt x="0" y="0"/>
                  </a:lnTo>
                  <a:lnTo>
                    <a:pt x="0" y="50374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6428" y="3017519"/>
              <a:ext cx="8564880" cy="91287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8140" y="2988563"/>
              <a:ext cx="8618220" cy="1019556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31698" y="2985998"/>
              <a:ext cx="8552815" cy="900430"/>
            </a:xfrm>
            <a:custGeom>
              <a:avLst/>
              <a:gdLst/>
              <a:ahLst/>
              <a:cxnLst/>
              <a:rect l="l" t="t" r="r" b="b"/>
              <a:pathLst>
                <a:path w="8552815" h="900429">
                  <a:moveTo>
                    <a:pt x="8552561" y="0"/>
                  </a:moveTo>
                  <a:lnTo>
                    <a:pt x="0" y="0"/>
                  </a:lnTo>
                  <a:lnTo>
                    <a:pt x="0" y="900099"/>
                  </a:lnTo>
                  <a:lnTo>
                    <a:pt x="8552561" y="900099"/>
                  </a:lnTo>
                  <a:lnTo>
                    <a:pt x="85525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331698" y="2985998"/>
              <a:ext cx="8552815" cy="900430"/>
            </a:xfrm>
            <a:custGeom>
              <a:avLst/>
              <a:gdLst/>
              <a:ahLst/>
              <a:cxnLst/>
              <a:rect l="l" t="t" r="r" b="b"/>
              <a:pathLst>
                <a:path w="8552815" h="900429">
                  <a:moveTo>
                    <a:pt x="0" y="900099"/>
                  </a:moveTo>
                  <a:lnTo>
                    <a:pt x="8552561" y="900099"/>
                  </a:lnTo>
                  <a:lnTo>
                    <a:pt x="8552561" y="0"/>
                  </a:lnTo>
                  <a:lnTo>
                    <a:pt x="0" y="0"/>
                  </a:lnTo>
                  <a:lnTo>
                    <a:pt x="0" y="90009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 txBox="1"/>
          <p:nvPr/>
        </p:nvSpPr>
        <p:spPr>
          <a:xfrm>
            <a:off x="336461" y="2984703"/>
            <a:ext cx="8543290" cy="139700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86360" marR="99060">
              <a:lnSpc>
                <a:spcPts val="1620"/>
              </a:lnSpc>
              <a:spcBef>
                <a:spcPts val="305"/>
              </a:spcBef>
            </a:pP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Формирование первичных представлений </a:t>
            </a: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о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себе, других </a:t>
            </a:r>
            <a:r>
              <a:rPr dirty="0" sz="1500" spc="-10" b="1">
                <a:solidFill>
                  <a:srgbClr val="092A2F"/>
                </a:solidFill>
                <a:latin typeface="Calibri"/>
                <a:cs typeface="Calibri"/>
              </a:rPr>
              <a:t>людях, </a:t>
            </a: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объектах </a:t>
            </a:r>
            <a:r>
              <a:rPr dirty="0" sz="1500" spc="-10" b="1">
                <a:solidFill>
                  <a:srgbClr val="092A2F"/>
                </a:solidFill>
                <a:latin typeface="Calibri"/>
                <a:cs typeface="Calibri"/>
              </a:rPr>
              <a:t>окружающего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мира, </a:t>
            </a: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о 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свойствах </a:t>
            </a: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отношениях объектов </a:t>
            </a:r>
            <a:r>
              <a:rPr dirty="0" sz="1500" spc="-10" b="1">
                <a:solidFill>
                  <a:srgbClr val="092A2F"/>
                </a:solidFill>
                <a:latin typeface="Calibri"/>
                <a:cs typeface="Calibri"/>
              </a:rPr>
              <a:t>окружающего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мира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(форме, цвете, размере, материале,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звучании, 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ритме, </a:t>
            </a: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темпе,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количестве,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числе, части и </a:t>
            </a: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целом,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пространстве и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времени, движении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500" spc="-100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092A2F"/>
                </a:solidFill>
                <a:latin typeface="Calibri"/>
                <a:cs typeface="Calibri"/>
              </a:rPr>
              <a:t>покое,</a:t>
            </a:r>
            <a:endParaRPr sz="1500">
              <a:latin typeface="Calibri"/>
              <a:cs typeface="Calibri"/>
            </a:endParaRPr>
          </a:p>
          <a:p>
            <a:pPr marL="86360">
              <a:lnSpc>
                <a:spcPts val="1595"/>
              </a:lnSpc>
            </a:pP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причинах и </a:t>
            </a:r>
            <a:r>
              <a:rPr dirty="0" sz="1500" spc="-5">
                <a:solidFill>
                  <a:srgbClr val="092A2F"/>
                </a:solidFill>
                <a:latin typeface="Calibri"/>
                <a:cs typeface="Calibri"/>
              </a:rPr>
              <a:t>следствиях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500" spc="-55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92A2F"/>
                </a:solidFill>
                <a:latin typeface="Calibri"/>
                <a:cs typeface="Calibri"/>
              </a:rPr>
              <a:t>др.)</a:t>
            </a:r>
            <a:endParaRPr sz="1500">
              <a:latin typeface="Calibri"/>
              <a:cs typeface="Calibri"/>
            </a:endParaRPr>
          </a:p>
          <a:p>
            <a:pPr marL="86360" marR="1005840">
              <a:lnSpc>
                <a:spcPts val="1620"/>
              </a:lnSpc>
              <a:spcBef>
                <a:spcPts val="915"/>
              </a:spcBef>
            </a:pP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Формирование первичных представлений </a:t>
            </a: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о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малой </a:t>
            </a:r>
            <a:r>
              <a:rPr dirty="0" sz="1500" spc="-10" b="1">
                <a:solidFill>
                  <a:srgbClr val="092A2F"/>
                </a:solidFill>
                <a:latin typeface="Calibri"/>
                <a:cs typeface="Calibri"/>
              </a:rPr>
              <a:t>родине </a:t>
            </a: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Отечестве, представлений </a:t>
            </a: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о  </a:t>
            </a:r>
            <a:r>
              <a:rPr dirty="0" sz="1500" spc="-10" b="1">
                <a:solidFill>
                  <a:srgbClr val="092A2F"/>
                </a:solidFill>
                <a:latin typeface="Calibri"/>
                <a:cs typeface="Calibri"/>
              </a:rPr>
              <a:t>социокультурных ценностях народа, </a:t>
            </a: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об </a:t>
            </a:r>
            <a:r>
              <a:rPr dirty="0" sz="1500" spc="-10" b="1">
                <a:solidFill>
                  <a:srgbClr val="092A2F"/>
                </a:solidFill>
                <a:latin typeface="Calibri"/>
                <a:cs typeface="Calibri"/>
              </a:rPr>
              <a:t>отечественных </a:t>
            </a: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традициях и</a:t>
            </a:r>
            <a:r>
              <a:rPr dirty="0" sz="1500" spc="-2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092A2F"/>
                </a:solidFill>
                <a:latin typeface="Calibri"/>
                <a:cs typeface="Calibri"/>
              </a:rPr>
              <a:t>праздниках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358140" y="4501896"/>
            <a:ext cx="8583295" cy="608330"/>
            <a:chOff x="358140" y="4501896"/>
            <a:chExt cx="8583295" cy="608330"/>
          </a:xfrm>
        </p:grpSpPr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6428" y="4530850"/>
              <a:ext cx="8564880" cy="51511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8140" y="4501896"/>
              <a:ext cx="7348728" cy="608076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331698" y="4498276"/>
            <a:ext cx="8552815" cy="5041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wrap="square" lIns="0" tIns="38100" rIns="0" bIns="0" rtlCol="0" vert="horz">
            <a:spAutoFit/>
          </a:bodyPr>
          <a:lstStyle/>
          <a:p>
            <a:pPr marL="90805" marR="1417955">
              <a:lnSpc>
                <a:spcPts val="1620"/>
              </a:lnSpc>
              <a:spcBef>
                <a:spcPts val="300"/>
              </a:spcBef>
            </a:pP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Формирование первичных представлений </a:t>
            </a: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о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планете Земля </a:t>
            </a:r>
            <a:r>
              <a:rPr dirty="0" sz="1500" spc="-10" b="1">
                <a:solidFill>
                  <a:srgbClr val="092A2F"/>
                </a:solidFill>
                <a:latin typeface="Calibri"/>
                <a:cs typeface="Calibri"/>
              </a:rPr>
              <a:t>как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общем доме </a:t>
            </a:r>
            <a:r>
              <a:rPr dirty="0" sz="1500" spc="-10" b="1">
                <a:solidFill>
                  <a:srgbClr val="092A2F"/>
                </a:solidFill>
                <a:latin typeface="Calibri"/>
                <a:cs typeface="Calibri"/>
              </a:rPr>
              <a:t>людей,  </a:t>
            </a: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об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особенностях её </a:t>
            </a:r>
            <a:r>
              <a:rPr dirty="0" sz="1500" spc="-10" b="1">
                <a:solidFill>
                  <a:srgbClr val="092A2F"/>
                </a:solidFill>
                <a:latin typeface="Calibri"/>
                <a:cs typeface="Calibri"/>
              </a:rPr>
              <a:t>природы, </a:t>
            </a:r>
            <a:r>
              <a:rPr dirty="0" sz="1500" spc="-5" b="1">
                <a:solidFill>
                  <a:srgbClr val="092A2F"/>
                </a:solidFill>
                <a:latin typeface="Calibri"/>
                <a:cs typeface="Calibri"/>
              </a:rPr>
              <a:t>многообразии стран </a:t>
            </a:r>
            <a:r>
              <a:rPr dirty="0" sz="1500" b="1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500" spc="-10" b="1">
                <a:solidFill>
                  <a:srgbClr val="092A2F"/>
                </a:solidFill>
                <a:latin typeface="Calibri"/>
                <a:cs typeface="Calibri"/>
              </a:rPr>
              <a:t>народов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4429125" y="1341247"/>
            <a:ext cx="316865" cy="312420"/>
            <a:chOff x="4429125" y="1341247"/>
            <a:chExt cx="316865" cy="312420"/>
          </a:xfrm>
        </p:grpSpPr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31791" y="1365504"/>
              <a:ext cx="313943" cy="28803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35475" y="1347597"/>
              <a:ext cx="281050" cy="26911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435475" y="1347597"/>
              <a:ext cx="281305" cy="269240"/>
            </a:xfrm>
            <a:custGeom>
              <a:avLst/>
              <a:gdLst/>
              <a:ahLst/>
              <a:cxnLst/>
              <a:rect l="l" t="t" r="r" b="b"/>
              <a:pathLst>
                <a:path w="281304" h="269240">
                  <a:moveTo>
                    <a:pt x="0" y="119252"/>
                  </a:moveTo>
                  <a:lnTo>
                    <a:pt x="85598" y="119252"/>
                  </a:lnTo>
                  <a:lnTo>
                    <a:pt x="85598" y="0"/>
                  </a:lnTo>
                  <a:lnTo>
                    <a:pt x="195452" y="0"/>
                  </a:lnTo>
                  <a:lnTo>
                    <a:pt x="195452" y="119252"/>
                  </a:lnTo>
                  <a:lnTo>
                    <a:pt x="281050" y="119252"/>
                  </a:lnTo>
                  <a:lnTo>
                    <a:pt x="140462" y="269113"/>
                  </a:lnTo>
                  <a:lnTo>
                    <a:pt x="0" y="119252"/>
                  </a:lnTo>
                  <a:close/>
                </a:path>
              </a:pathLst>
            </a:custGeom>
            <a:ln w="127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44" name="object 4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570988" y="237720"/>
            <a:ext cx="3982211" cy="29567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3480" y="749773"/>
            <a:ext cx="1962960" cy="7529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51503" y="826769"/>
            <a:ext cx="1021715" cy="491490"/>
          </a:xfrm>
          <a:prstGeom prst="rect"/>
        </p:spPr>
        <p:txBody>
          <a:bodyPr wrap="square" lIns="0" tIns="37465" rIns="0" bIns="0" rtlCol="0" vert="horz">
            <a:spAutoFit/>
          </a:bodyPr>
          <a:lstStyle/>
          <a:p>
            <a:pPr marL="247015" marR="5080" indent="-234950">
              <a:lnSpc>
                <a:spcPts val="1750"/>
              </a:lnSpc>
              <a:spcBef>
                <a:spcPts val="295"/>
              </a:spcBef>
            </a:pPr>
            <a:r>
              <a:rPr dirty="0" sz="1600" spc="-5"/>
              <a:t>М</a:t>
            </a:r>
            <a:r>
              <a:rPr dirty="0" sz="1600" spc="-40"/>
              <a:t>о</a:t>
            </a:r>
            <a:r>
              <a:rPr dirty="0" sz="1600" spc="-25"/>
              <a:t>д</a:t>
            </a:r>
            <a:r>
              <a:rPr dirty="0" sz="1600" spc="-30"/>
              <a:t>е</a:t>
            </a:r>
            <a:r>
              <a:rPr dirty="0" sz="1600" spc="-5"/>
              <a:t>ли</a:t>
            </a:r>
            <a:r>
              <a:rPr dirty="0" sz="1600" spc="-10"/>
              <a:t>р</a:t>
            </a:r>
            <a:r>
              <a:rPr dirty="0" sz="1600"/>
              <a:t>о</a:t>
            </a:r>
            <a:r>
              <a:rPr dirty="0" sz="1600" spc="-5"/>
              <a:t>-  </a:t>
            </a:r>
            <a:r>
              <a:rPr dirty="0" sz="1600" spc="-5"/>
              <a:t>вание</a:t>
            </a:r>
            <a:endParaRPr sz="1600"/>
          </a:p>
        </p:txBody>
      </p:sp>
      <p:grpSp>
        <p:nvGrpSpPr>
          <p:cNvPr id="4" name="object 4"/>
          <p:cNvGrpSpPr/>
          <p:nvPr/>
        </p:nvGrpSpPr>
        <p:grpSpPr>
          <a:xfrm>
            <a:off x="5269991" y="1036319"/>
            <a:ext cx="1995170" cy="817244"/>
            <a:chOff x="5269991" y="1036319"/>
            <a:chExt cx="1995170" cy="81724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6003" y="1092707"/>
              <a:ext cx="198120" cy="3627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69991" y="1036319"/>
              <a:ext cx="1994915" cy="81686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705347" y="1132078"/>
            <a:ext cx="1127760" cy="492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835"/>
              </a:lnSpc>
              <a:spcBef>
                <a:spcPts val="95"/>
              </a:spcBef>
            </a:pP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Игровое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835"/>
              </a:lnSpc>
            </a:pP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упражнение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920740" y="1630679"/>
            <a:ext cx="1995170" cy="911860"/>
            <a:chOff x="5920740" y="1630679"/>
            <a:chExt cx="1995170" cy="91186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34328" y="1630679"/>
              <a:ext cx="313944" cy="3048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20740" y="1761743"/>
              <a:ext cx="1994915" cy="78028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595618" y="1969134"/>
            <a:ext cx="6477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Ч</a:t>
            </a:r>
            <a:r>
              <a:rPr dirty="0" sz="1600" spc="-15" b="1">
                <a:solidFill>
                  <a:srgbClr val="092A2F"/>
                </a:solidFill>
                <a:latin typeface="Calibri"/>
                <a:cs typeface="Calibri"/>
              </a:rPr>
              <a:t>т</a:t>
            </a: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е</a:t>
            </a:r>
            <a:r>
              <a:rPr dirty="0" sz="1600" b="1">
                <a:solidFill>
                  <a:srgbClr val="092A2F"/>
                </a:solidFill>
                <a:latin typeface="Calibri"/>
                <a:cs typeface="Calibri"/>
              </a:rPr>
              <a:t>н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ие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156959" y="2406395"/>
            <a:ext cx="1995170" cy="946785"/>
            <a:chOff x="6156959" y="2406395"/>
            <a:chExt cx="1995170" cy="94678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6475" y="2406395"/>
              <a:ext cx="358140" cy="2788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56959" y="2570987"/>
              <a:ext cx="1994915" cy="78181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730745" y="2779522"/>
            <a:ext cx="848994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С</a:t>
            </a:r>
            <a:r>
              <a:rPr dirty="0" sz="1600" spc="-15" b="1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туа</a:t>
            </a:r>
            <a:r>
              <a:rPr dirty="0" sz="1600" b="1">
                <a:solidFill>
                  <a:srgbClr val="092A2F"/>
                </a:solidFill>
                <a:latin typeface="Calibri"/>
                <a:cs typeface="Calibri"/>
              </a:rPr>
              <a:t>ц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ия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867400" y="3212592"/>
            <a:ext cx="1995170" cy="986155"/>
            <a:chOff x="5867400" y="3212592"/>
            <a:chExt cx="1995170" cy="986155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33616" y="3212592"/>
              <a:ext cx="353568" cy="28346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67400" y="3381756"/>
              <a:ext cx="1994916" cy="81686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363080" y="3478529"/>
            <a:ext cx="1003935" cy="4914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3180">
              <a:lnSpc>
                <a:spcPts val="1835"/>
              </a:lnSpc>
              <a:spcBef>
                <a:spcPts val="95"/>
              </a:spcBef>
            </a:pP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Конкурсы,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35"/>
              </a:lnSpc>
            </a:pP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вик</a:t>
            </a:r>
            <a:r>
              <a:rPr dirty="0" sz="1600" spc="-20" b="1">
                <a:solidFill>
                  <a:srgbClr val="092A2F"/>
                </a:solidFill>
                <a:latin typeface="Calibri"/>
                <a:cs typeface="Calibri"/>
              </a:rPr>
              <a:t>т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орины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269991" y="3980688"/>
            <a:ext cx="1995170" cy="906780"/>
            <a:chOff x="5269991" y="3980688"/>
            <a:chExt cx="1995170" cy="906780"/>
          </a:xfrm>
        </p:grpSpPr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08419" y="3980688"/>
              <a:ext cx="318516" cy="2971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69991" y="4107180"/>
              <a:ext cx="1994915" cy="780288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869940" y="4315459"/>
            <a:ext cx="79756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Прое</a:t>
            </a:r>
            <a:r>
              <a:rPr dirty="0" sz="1600" b="1">
                <a:solidFill>
                  <a:srgbClr val="092A2F"/>
                </a:solidFill>
                <a:latin typeface="Calibri"/>
                <a:cs typeface="Calibri"/>
              </a:rPr>
              <a:t>к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ты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683508" y="4276344"/>
            <a:ext cx="1958339" cy="782320"/>
            <a:chOff x="3683508" y="4276344"/>
            <a:chExt cx="1958339" cy="782320"/>
          </a:xfrm>
        </p:grpSpPr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34000" y="4401312"/>
              <a:ext cx="236220" cy="36423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83508" y="4276344"/>
              <a:ext cx="1958339" cy="781812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4298441" y="4485233"/>
            <a:ext cx="72961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За</a:t>
            </a:r>
            <a:r>
              <a:rPr dirty="0" sz="1600" b="1">
                <a:solidFill>
                  <a:srgbClr val="092A2F"/>
                </a:solidFill>
                <a:latin typeface="Calibri"/>
                <a:cs typeface="Calibri"/>
              </a:rPr>
              <a:t>н</a:t>
            </a: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ятие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994916" y="4052315"/>
            <a:ext cx="1995170" cy="818515"/>
            <a:chOff x="1994916" y="4052315"/>
            <a:chExt cx="1995170" cy="818515"/>
          </a:xfrm>
        </p:grpSpPr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39895" y="4373879"/>
              <a:ext cx="187451" cy="36423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94916" y="4052315"/>
              <a:ext cx="1994916" cy="818388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2351658" y="4149953"/>
            <a:ext cx="1282700" cy="491490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268605" marR="5080" indent="-256540">
              <a:lnSpc>
                <a:spcPts val="1750"/>
              </a:lnSpc>
              <a:spcBef>
                <a:spcPts val="295"/>
              </a:spcBef>
            </a:pPr>
            <a:r>
              <a:rPr dirty="0" sz="1600" spc="-30" b="1">
                <a:solidFill>
                  <a:srgbClr val="092A2F"/>
                </a:solidFill>
                <a:latin typeface="Calibri"/>
                <a:cs typeface="Calibri"/>
              </a:rPr>
              <a:t>К</a:t>
            </a:r>
            <a:r>
              <a:rPr dirty="0" sz="1600" spc="-25" b="1">
                <a:solidFill>
                  <a:srgbClr val="092A2F"/>
                </a:solidFill>
                <a:latin typeface="Calibri"/>
                <a:cs typeface="Calibri"/>
              </a:rPr>
              <a:t>о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ллек</a:t>
            </a:r>
            <a:r>
              <a:rPr dirty="0" sz="1600" b="1">
                <a:solidFill>
                  <a:srgbClr val="092A2F"/>
                </a:solidFill>
                <a:latin typeface="Calibri"/>
                <a:cs typeface="Calibri"/>
              </a:rPr>
              <a:t>ц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ио</a:t>
            </a:r>
            <a:r>
              <a:rPr dirty="0" sz="1600" spc="5" b="1">
                <a:solidFill>
                  <a:srgbClr val="092A2F"/>
                </a:solidFill>
                <a:latin typeface="Calibri"/>
                <a:cs typeface="Calibri"/>
              </a:rPr>
              <a:t>н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и-  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рование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328927" y="3328415"/>
            <a:ext cx="1995170" cy="911860"/>
            <a:chOff x="1328927" y="3328415"/>
            <a:chExt cx="1995170" cy="911860"/>
          </a:xfrm>
        </p:grpSpPr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05455" y="3933443"/>
              <a:ext cx="313944" cy="3063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28927" y="3328415"/>
              <a:ext cx="1994916" cy="778763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796288" y="3535807"/>
            <a:ext cx="105981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Мастерская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107947" y="2407920"/>
            <a:ext cx="1995170" cy="1054735"/>
            <a:chOff x="1107947" y="2407920"/>
            <a:chExt cx="1995170" cy="1054735"/>
          </a:xfrm>
        </p:grpSpPr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037587" y="3185160"/>
              <a:ext cx="358139" cy="27736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07947" y="2407920"/>
              <a:ext cx="1994915" cy="1039368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1696973" y="2502534"/>
            <a:ext cx="819785" cy="715645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algn="just" marL="12700" marR="5080" indent="62230">
              <a:lnSpc>
                <a:spcPct val="91600"/>
              </a:lnSpc>
              <a:spcBef>
                <a:spcPts val="254"/>
              </a:spcBef>
            </a:pP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Беседа,  загадка,  </a:t>
            </a: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р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а</a:t>
            </a:r>
            <a:r>
              <a:rPr dirty="0" sz="1600" b="1">
                <a:solidFill>
                  <a:srgbClr val="092A2F"/>
                </a:solidFill>
                <a:latin typeface="Calibri"/>
                <a:cs typeface="Calibri"/>
              </a:rPr>
              <a:t>з</a:t>
            </a:r>
            <a:r>
              <a:rPr dirty="0" sz="1600" spc="-20" b="1">
                <a:solidFill>
                  <a:srgbClr val="092A2F"/>
                </a:solidFill>
                <a:latin typeface="Calibri"/>
                <a:cs typeface="Calibri"/>
              </a:rPr>
              <a:t>г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ов</a:t>
            </a:r>
            <a:r>
              <a:rPr dirty="0" sz="1600" b="1">
                <a:solidFill>
                  <a:srgbClr val="092A2F"/>
                </a:solidFill>
                <a:latin typeface="Calibri"/>
                <a:cs typeface="Calibri"/>
              </a:rPr>
              <a:t>о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р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328927" y="1706879"/>
            <a:ext cx="1995170" cy="946785"/>
            <a:chOff x="1328927" y="1706879"/>
            <a:chExt cx="1995170" cy="946785"/>
          </a:xfrm>
        </p:grpSpPr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036063" y="2374391"/>
              <a:ext cx="358139" cy="27889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28927" y="1706879"/>
              <a:ext cx="1994916" cy="780288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2000504" y="1914601"/>
            <a:ext cx="6515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Квесты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1994916" y="982980"/>
            <a:ext cx="1995170" cy="911860"/>
            <a:chOff x="1994916" y="982980"/>
            <a:chExt cx="1995170" cy="911860"/>
          </a:xfrm>
        </p:grpSpPr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499360" y="1588008"/>
              <a:ext cx="313944" cy="30632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994916" y="982980"/>
              <a:ext cx="1994916" cy="816863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2408301" y="1078229"/>
            <a:ext cx="1169670" cy="491490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16205" marR="5080" indent="-104139">
              <a:lnSpc>
                <a:spcPts val="1750"/>
              </a:lnSpc>
              <a:spcBef>
                <a:spcPts val="295"/>
              </a:spcBef>
            </a:pP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Э</a:t>
            </a:r>
            <a:r>
              <a:rPr dirty="0" sz="1600" spc="-25" b="1">
                <a:solidFill>
                  <a:srgbClr val="092A2F"/>
                </a:solidFill>
                <a:latin typeface="Calibri"/>
                <a:cs typeface="Calibri"/>
              </a:rPr>
              <a:t>к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с</a:t>
            </a: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пер</a:t>
            </a:r>
            <a:r>
              <a:rPr dirty="0" sz="1600" spc="-15" b="1">
                <a:solidFill>
                  <a:srgbClr val="092A2F"/>
                </a:solidFill>
                <a:latin typeface="Calibri"/>
                <a:cs typeface="Calibri"/>
              </a:rPr>
              <a:t>и</a:t>
            </a:r>
            <a:r>
              <a:rPr dirty="0" sz="1600" spc="-10" b="1">
                <a:solidFill>
                  <a:srgbClr val="092A2F"/>
                </a:solidFill>
                <a:latin typeface="Calibri"/>
                <a:cs typeface="Calibri"/>
              </a:rPr>
              <a:t>ме</a:t>
            </a:r>
            <a:r>
              <a:rPr dirty="0" sz="1600" spc="5" b="1">
                <a:solidFill>
                  <a:srgbClr val="092A2F"/>
                </a:solidFill>
                <a:latin typeface="Calibri"/>
                <a:cs typeface="Calibri"/>
              </a:rPr>
              <a:t>н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-  </a:t>
            </a:r>
            <a:r>
              <a:rPr dirty="0" sz="1600" spc="-5" b="1">
                <a:solidFill>
                  <a:srgbClr val="092A2F"/>
                </a:solidFill>
                <a:latin typeface="Calibri"/>
                <a:cs typeface="Calibri"/>
              </a:rPr>
              <a:t>тирование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3285744" y="1065275"/>
            <a:ext cx="2573020" cy="2334895"/>
            <a:chOff x="3285744" y="1065275"/>
            <a:chExt cx="2573020" cy="2334895"/>
          </a:xfrm>
        </p:grpSpPr>
        <p:pic>
          <p:nvPicPr>
            <p:cNvPr id="49" name="object 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32276" y="1065275"/>
              <a:ext cx="190500" cy="36423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285744" y="2432303"/>
              <a:ext cx="2572512" cy="967740"/>
            </a:xfrm>
            <a:prstGeom prst="rect">
              <a:avLst/>
            </a:prstGeom>
          </p:spPr>
        </p:pic>
      </p:grpSp>
      <p:pic>
        <p:nvPicPr>
          <p:cNvPr id="51" name="object 5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042160" y="242315"/>
            <a:ext cx="5065776" cy="32918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08009" y="4865319"/>
            <a:ext cx="16573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solidFill>
                  <a:srgbClr val="124A54"/>
                </a:solidFill>
                <a:latin typeface="Arial"/>
                <a:cs typeface="Arial"/>
              </a:rPr>
              <a:t>33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498" y="339839"/>
            <a:ext cx="5763769" cy="113539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59385" y="1531619"/>
            <a:ext cx="8963660" cy="1666239"/>
            <a:chOff x="159385" y="1531619"/>
            <a:chExt cx="8963660" cy="166623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884" y="1588007"/>
              <a:ext cx="8907780" cy="16093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385" y="1531619"/>
              <a:ext cx="8891778" cy="159372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9385" y="1531619"/>
            <a:ext cx="8891905" cy="1593850"/>
          </a:xfrm>
          <a:prstGeom prst="rect"/>
          <a:ln w="12700">
            <a:solidFill>
              <a:srgbClr val="C2D59B"/>
            </a:solidFill>
          </a:ln>
        </p:spPr>
        <p:txBody>
          <a:bodyPr wrap="square" lIns="0" tIns="38735" rIns="0" bIns="0" rtlCol="0" vert="horz">
            <a:spAutoFit/>
          </a:bodyPr>
          <a:lstStyle/>
          <a:p>
            <a:pPr marL="1231900" marR="965200" indent="-259715">
              <a:lnSpc>
                <a:spcPts val="1600"/>
              </a:lnSpc>
              <a:spcBef>
                <a:spcPts val="305"/>
              </a:spcBef>
            </a:pPr>
            <a:r>
              <a:rPr dirty="0" sz="1400"/>
              <a:t>Задачи, </a:t>
            </a:r>
            <a:r>
              <a:rPr dirty="0" sz="1400" spc="-5"/>
              <a:t>решаемые </a:t>
            </a:r>
            <a:r>
              <a:rPr dirty="0" sz="1400"/>
              <a:t>в </a:t>
            </a:r>
            <a:r>
              <a:rPr dirty="0" sz="1400" spc="-5"/>
              <a:t>процессе </a:t>
            </a:r>
            <a:r>
              <a:rPr dirty="0" sz="1400"/>
              <a:t>организации </a:t>
            </a:r>
            <a:r>
              <a:rPr dirty="0" sz="1400" spc="-10"/>
              <a:t>взаимодействия </a:t>
            </a:r>
            <a:r>
              <a:rPr dirty="0" sz="1400" spc="-5"/>
              <a:t>педагогического </a:t>
            </a:r>
            <a:r>
              <a:rPr dirty="0" sz="1400" spc="-10"/>
              <a:t>коллектива  дошкольного </a:t>
            </a:r>
            <a:r>
              <a:rPr dirty="0" sz="1400" spc="-5"/>
              <a:t>учреждения </a:t>
            </a:r>
            <a:r>
              <a:rPr dirty="0" sz="1400"/>
              <a:t>с </a:t>
            </a:r>
            <a:r>
              <a:rPr dirty="0" sz="1400" spc="-10"/>
              <a:t>родителями </a:t>
            </a:r>
            <a:r>
              <a:rPr dirty="0" sz="1400" spc="-5"/>
              <a:t>воспитанников </a:t>
            </a:r>
            <a:r>
              <a:rPr dirty="0" sz="1400" spc="-10"/>
              <a:t>дошкольного</a:t>
            </a:r>
            <a:r>
              <a:rPr dirty="0" sz="1400" spc="-165"/>
              <a:t> </a:t>
            </a:r>
            <a:r>
              <a:rPr dirty="0" sz="1400" spc="-5"/>
              <a:t>учреждения</a:t>
            </a:r>
            <a:endParaRPr sz="1400"/>
          </a:p>
        </p:txBody>
      </p:sp>
      <p:grpSp>
        <p:nvGrpSpPr>
          <p:cNvPr id="8" name="object 8"/>
          <p:cNvGrpSpPr/>
          <p:nvPr/>
        </p:nvGrpSpPr>
        <p:grpSpPr>
          <a:xfrm>
            <a:off x="5032628" y="2617342"/>
            <a:ext cx="3933190" cy="420370"/>
            <a:chOff x="5032628" y="2617342"/>
            <a:chExt cx="3933190" cy="42037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62727" y="2660903"/>
              <a:ext cx="3902964" cy="3627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41975" y="2688335"/>
              <a:ext cx="3781044" cy="34899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32628" y="2617342"/>
              <a:ext cx="3887724" cy="34785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032628" y="2617342"/>
            <a:ext cx="3888104" cy="347980"/>
          </a:xfrm>
          <a:prstGeom prst="rect">
            <a:avLst/>
          </a:prstGeom>
          <a:ln w="12700">
            <a:solidFill>
              <a:srgbClr val="F9BE8F"/>
            </a:solidFill>
          </a:ln>
        </p:spPr>
        <p:txBody>
          <a:bodyPr wrap="square" lIns="0" tIns="60325" rIns="0" bIns="0" rtlCol="0" vert="horz">
            <a:spAutoFit/>
          </a:bodyPr>
          <a:lstStyle/>
          <a:p>
            <a:pPr marL="172085">
              <a:lnSpc>
                <a:spcPct val="100000"/>
              </a:lnSpc>
              <a:spcBef>
                <a:spcPts val="475"/>
              </a:spcBef>
            </a:pP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Повышение педагогической </a:t>
            </a:r>
            <a:r>
              <a:rPr dirty="0" sz="1300" spc="-20" b="1">
                <a:solidFill>
                  <a:srgbClr val="092A2F"/>
                </a:solidFill>
                <a:latin typeface="Calibri"/>
                <a:cs typeface="Calibri"/>
              </a:rPr>
              <a:t>культуры</a:t>
            </a:r>
            <a:r>
              <a:rPr dirty="0" sz="1300" spc="13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300" spc="-15" b="1">
                <a:solidFill>
                  <a:srgbClr val="092A2F"/>
                </a:solidFill>
                <a:latin typeface="Calibri"/>
                <a:cs typeface="Calibri"/>
              </a:rPr>
              <a:t>родителей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032628" y="2165350"/>
            <a:ext cx="3933190" cy="419734"/>
            <a:chOff x="5032628" y="2165350"/>
            <a:chExt cx="3933190" cy="419734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62727" y="2208276"/>
              <a:ext cx="3902964" cy="3642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13603" y="2235707"/>
              <a:ext cx="3639311" cy="3489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32628" y="2165350"/>
              <a:ext cx="3887724" cy="34785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032628" y="2165350"/>
            <a:ext cx="3888104" cy="347980"/>
          </a:xfrm>
          <a:prstGeom prst="rect">
            <a:avLst/>
          </a:prstGeom>
          <a:ln w="12700">
            <a:solidFill>
              <a:srgbClr val="F9BE8F"/>
            </a:solidFill>
          </a:ln>
        </p:spPr>
        <p:txBody>
          <a:bodyPr wrap="square" lIns="0" tIns="59690" rIns="0" bIns="0" rtlCol="0" vert="horz">
            <a:spAutoFit/>
          </a:bodyPr>
          <a:lstStyle/>
          <a:p>
            <a:pPr marL="243204">
              <a:lnSpc>
                <a:spcPct val="100000"/>
              </a:lnSpc>
              <a:spcBef>
                <a:spcPts val="470"/>
              </a:spcBef>
            </a:pP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Возрождение традиций семейного</a:t>
            </a:r>
            <a:r>
              <a:rPr dirty="0" sz="1300" spc="11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092A2F"/>
                </a:solidFill>
                <a:latin typeface="Calibri"/>
                <a:cs typeface="Calibri"/>
              </a:rPr>
              <a:t>воспитания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51929" y="2617342"/>
            <a:ext cx="4736465" cy="420370"/>
            <a:chOff x="251929" y="2617342"/>
            <a:chExt cx="4736465" cy="420370"/>
          </a:xfrm>
        </p:grpSpPr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1939" y="2660903"/>
              <a:ext cx="4695444" cy="3627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0415" y="2688335"/>
              <a:ext cx="4707636" cy="34899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1929" y="2617342"/>
              <a:ext cx="4680077" cy="347853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251929" y="2617342"/>
            <a:ext cx="4680585" cy="347980"/>
          </a:xfrm>
          <a:prstGeom prst="rect">
            <a:avLst/>
          </a:prstGeom>
          <a:ln w="12700">
            <a:solidFill>
              <a:srgbClr val="F9BE8F"/>
            </a:solidFill>
          </a:ln>
        </p:spPr>
        <p:txBody>
          <a:bodyPr wrap="square" lIns="0" tIns="6032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475"/>
              </a:spcBef>
            </a:pP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Изучение </a:t>
            </a:r>
            <a:r>
              <a:rPr dirty="0" sz="1300" spc="-5" b="1">
                <a:solidFill>
                  <a:srgbClr val="092A2F"/>
                </a:solidFill>
                <a:latin typeface="Calibri"/>
                <a:cs typeface="Calibri"/>
              </a:rPr>
              <a:t>и </a:t>
            </a: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обобщение лучшего </a:t>
            </a:r>
            <a:r>
              <a:rPr dirty="0" sz="1300" spc="-5" b="1">
                <a:solidFill>
                  <a:srgbClr val="092A2F"/>
                </a:solidFill>
                <a:latin typeface="Calibri"/>
                <a:cs typeface="Calibri"/>
              </a:rPr>
              <a:t>опыта </a:t>
            </a: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семейного</a:t>
            </a:r>
            <a:r>
              <a:rPr dirty="0" sz="1300" spc="21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воспитания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51929" y="2165350"/>
            <a:ext cx="4725670" cy="419734"/>
            <a:chOff x="251929" y="2165350"/>
            <a:chExt cx="4725670" cy="419734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1939" y="2208276"/>
              <a:ext cx="4695444" cy="3642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7200" y="2235707"/>
              <a:ext cx="4381500" cy="34899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51929" y="2165350"/>
              <a:ext cx="4680077" cy="347852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251929" y="2165350"/>
            <a:ext cx="4680585" cy="347980"/>
          </a:xfrm>
          <a:prstGeom prst="rect">
            <a:avLst/>
          </a:prstGeom>
          <a:ln w="12700">
            <a:solidFill>
              <a:srgbClr val="F9BE8F"/>
            </a:solidFill>
          </a:ln>
        </p:spPr>
        <p:txBody>
          <a:bodyPr wrap="square" lIns="0" tIns="59690" rIns="0" bIns="0" rtlCol="0" vert="horz">
            <a:spAutoFit/>
          </a:bodyPr>
          <a:lstStyle/>
          <a:p>
            <a:pPr marL="267335">
              <a:lnSpc>
                <a:spcPct val="100000"/>
              </a:lnSpc>
              <a:spcBef>
                <a:spcPts val="470"/>
              </a:spcBef>
            </a:pP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Приобщение </a:t>
            </a:r>
            <a:r>
              <a:rPr dirty="0" sz="1300" spc="-15" b="1">
                <a:solidFill>
                  <a:srgbClr val="092A2F"/>
                </a:solidFill>
                <a:latin typeface="Calibri"/>
                <a:cs typeface="Calibri"/>
              </a:rPr>
              <a:t>родителей </a:t>
            </a:r>
            <a:r>
              <a:rPr dirty="0" sz="1300" spc="-5" b="1">
                <a:solidFill>
                  <a:srgbClr val="092A2F"/>
                </a:solidFill>
                <a:latin typeface="Calibri"/>
                <a:cs typeface="Calibri"/>
              </a:rPr>
              <a:t>к участию в жизни </a:t>
            </a:r>
            <a:r>
              <a:rPr dirty="0" sz="1300" spc="-15" b="1">
                <a:solidFill>
                  <a:srgbClr val="092A2F"/>
                </a:solidFill>
                <a:latin typeface="Calibri"/>
                <a:cs typeface="Calibri"/>
              </a:rPr>
              <a:t>детского</a:t>
            </a:r>
            <a:r>
              <a:rPr dirty="0" sz="1300" spc="229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сада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04979" y="3302368"/>
            <a:ext cx="8957310" cy="1375410"/>
            <a:chOff x="104979" y="3302368"/>
            <a:chExt cx="8957310" cy="1375410"/>
          </a:xfrm>
        </p:grpSpPr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7827" y="3357371"/>
              <a:ext cx="8913876" cy="131978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4979" y="3302368"/>
              <a:ext cx="8898636" cy="1303274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04979" y="3302368"/>
            <a:ext cx="8898890" cy="1303655"/>
          </a:xfrm>
          <a:prstGeom prst="rect">
            <a:avLst/>
          </a:prstGeom>
          <a:ln w="12700">
            <a:solidFill>
              <a:srgbClr val="F9BE8F"/>
            </a:solidFill>
          </a:ln>
        </p:spPr>
        <p:txBody>
          <a:bodyPr wrap="square" lIns="0" tIns="241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90"/>
              </a:spcBef>
            </a:pPr>
            <a:r>
              <a:rPr dirty="0" sz="1400" b="1">
                <a:solidFill>
                  <a:srgbClr val="092A2F"/>
                </a:solidFill>
                <a:latin typeface="Calibri"/>
                <a:cs typeface="Calibri"/>
              </a:rPr>
              <a:t>Виды </a:t>
            </a:r>
            <a:r>
              <a:rPr dirty="0" sz="1400" spc="-5" b="1">
                <a:solidFill>
                  <a:srgbClr val="092A2F"/>
                </a:solidFill>
                <a:latin typeface="Calibri"/>
                <a:cs typeface="Calibri"/>
              </a:rPr>
              <a:t>взаимоотношений </a:t>
            </a:r>
            <a:r>
              <a:rPr dirty="0" sz="1400" spc="-10" b="1">
                <a:solidFill>
                  <a:srgbClr val="092A2F"/>
                </a:solidFill>
                <a:latin typeface="Calibri"/>
                <a:cs typeface="Calibri"/>
              </a:rPr>
              <a:t>дошкольного </a:t>
            </a:r>
            <a:r>
              <a:rPr dirty="0" sz="1400" spc="-5" b="1">
                <a:solidFill>
                  <a:srgbClr val="092A2F"/>
                </a:solidFill>
                <a:latin typeface="Calibri"/>
                <a:cs typeface="Calibri"/>
              </a:rPr>
              <a:t>учреждения </a:t>
            </a:r>
            <a:r>
              <a:rPr dirty="0" sz="1400" b="1">
                <a:solidFill>
                  <a:srgbClr val="092A2F"/>
                </a:solidFill>
                <a:latin typeface="Calibri"/>
                <a:cs typeface="Calibri"/>
              </a:rPr>
              <a:t>с </a:t>
            </a:r>
            <a:r>
              <a:rPr dirty="0" sz="1400" spc="-5" b="1">
                <a:solidFill>
                  <a:srgbClr val="092A2F"/>
                </a:solidFill>
                <a:latin typeface="Calibri"/>
                <a:cs typeface="Calibri"/>
              </a:rPr>
              <a:t>семьями</a:t>
            </a:r>
            <a:r>
              <a:rPr dirty="0" sz="1400" spc="-14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400" spc="-5" b="1">
                <a:solidFill>
                  <a:srgbClr val="092A2F"/>
                </a:solidFill>
                <a:latin typeface="Calibri"/>
                <a:cs typeface="Calibri"/>
              </a:rPr>
              <a:t>воспитанников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012690" y="3658603"/>
            <a:ext cx="3910329" cy="950594"/>
            <a:chOff x="5012690" y="3658603"/>
            <a:chExt cx="3910329" cy="950594"/>
          </a:xfrm>
        </p:grpSpPr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42916" y="3701796"/>
              <a:ext cx="3880103" cy="84124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356860" y="3695700"/>
              <a:ext cx="3294888" cy="91287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12690" y="3658603"/>
              <a:ext cx="3864610" cy="825207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5012690" y="3658603"/>
            <a:ext cx="3864610" cy="825500"/>
          </a:xfrm>
          <a:prstGeom prst="rect">
            <a:avLst/>
          </a:prstGeom>
          <a:ln w="12700">
            <a:solidFill>
              <a:srgbClr val="C2D59B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algn="ctr" marL="526415" marR="518795">
              <a:lnSpc>
                <a:spcPts val="1480"/>
              </a:lnSpc>
              <a:spcBef>
                <a:spcPts val="325"/>
              </a:spcBef>
            </a:pP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Взаимодействие </a:t>
            </a:r>
            <a:r>
              <a:rPr dirty="0" sz="1300" spc="-5" b="1">
                <a:solidFill>
                  <a:srgbClr val="092A2F"/>
                </a:solidFill>
                <a:latin typeface="Calibri"/>
                <a:cs typeface="Calibri"/>
              </a:rPr>
              <a:t>– </a:t>
            </a: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способ организации  совместной деятельности,</a:t>
            </a:r>
            <a:r>
              <a:rPr dirty="0" sz="1300" spc="114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которая</a:t>
            </a:r>
            <a:endParaRPr sz="1300">
              <a:latin typeface="Calibri"/>
              <a:cs typeface="Calibri"/>
            </a:endParaRPr>
          </a:p>
          <a:p>
            <a:pPr algn="ctr" marL="407670" marR="397510">
              <a:lnSpc>
                <a:spcPts val="1480"/>
              </a:lnSpc>
            </a:pP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осуществляется </a:t>
            </a:r>
            <a:r>
              <a:rPr dirty="0" sz="1300" spc="-5" b="1">
                <a:solidFill>
                  <a:srgbClr val="092A2F"/>
                </a:solidFill>
                <a:latin typeface="Calibri"/>
                <a:cs typeface="Calibri"/>
              </a:rPr>
              <a:t>на основании </a:t>
            </a: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социальной  </a:t>
            </a:r>
            <a:r>
              <a:rPr dirty="0" sz="1300" spc="-5" b="1">
                <a:solidFill>
                  <a:srgbClr val="092A2F"/>
                </a:solidFill>
                <a:latin typeface="Calibri"/>
                <a:cs typeface="Calibri"/>
              </a:rPr>
              <a:t>перцепции и с помощью</a:t>
            </a:r>
            <a:r>
              <a:rPr dirty="0" sz="1300" spc="45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общения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261937" y="3658603"/>
            <a:ext cx="3910965" cy="950594"/>
            <a:chOff x="261937" y="3658603"/>
            <a:chExt cx="3910965" cy="950594"/>
          </a:xfrm>
        </p:grpSpPr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2607" y="3701796"/>
              <a:ext cx="3880104" cy="84124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87095" y="3695700"/>
              <a:ext cx="3729228" cy="91287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1937" y="3658603"/>
              <a:ext cx="3864610" cy="825207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261937" y="3658603"/>
            <a:ext cx="3864610" cy="825500"/>
          </a:xfrm>
          <a:prstGeom prst="rect">
            <a:avLst/>
          </a:prstGeom>
          <a:ln w="12700">
            <a:solidFill>
              <a:srgbClr val="C2D59B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algn="ctr" marL="187325" marR="180340">
              <a:lnSpc>
                <a:spcPts val="1480"/>
              </a:lnSpc>
              <a:spcBef>
                <a:spcPts val="325"/>
              </a:spcBef>
            </a:pP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Сотрудничество </a:t>
            </a:r>
            <a:r>
              <a:rPr dirty="0" sz="1300" spc="-5" b="1">
                <a:solidFill>
                  <a:srgbClr val="092A2F"/>
                </a:solidFill>
                <a:latin typeface="Calibri"/>
                <a:cs typeface="Calibri"/>
              </a:rPr>
              <a:t>– </a:t>
            </a: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это общение </a:t>
            </a:r>
            <a:r>
              <a:rPr dirty="0" sz="1300" spc="-5" b="1">
                <a:solidFill>
                  <a:srgbClr val="092A2F"/>
                </a:solidFill>
                <a:latin typeface="Calibri"/>
                <a:cs typeface="Calibri"/>
              </a:rPr>
              <a:t>«на равных», </a:t>
            </a:r>
            <a:r>
              <a:rPr dirty="0" sz="1300" spc="-30" b="1">
                <a:solidFill>
                  <a:srgbClr val="092A2F"/>
                </a:solidFill>
                <a:latin typeface="Calibri"/>
                <a:cs typeface="Calibri"/>
              </a:rPr>
              <a:t>где  </a:t>
            </a:r>
            <a:r>
              <a:rPr dirty="0" sz="1300" spc="-5" b="1">
                <a:solidFill>
                  <a:srgbClr val="092A2F"/>
                </a:solidFill>
                <a:latin typeface="Calibri"/>
                <a:cs typeface="Calibri"/>
              </a:rPr>
              <a:t>ни </a:t>
            </a:r>
            <a:r>
              <a:rPr dirty="0" sz="1300" spc="-15" b="1">
                <a:solidFill>
                  <a:srgbClr val="092A2F"/>
                </a:solidFill>
                <a:latin typeface="Calibri"/>
                <a:cs typeface="Calibri"/>
              </a:rPr>
              <a:t>одной </a:t>
            </a:r>
            <a:r>
              <a:rPr dirty="0" sz="1300" spc="-5" b="1">
                <a:solidFill>
                  <a:srgbClr val="092A2F"/>
                </a:solidFill>
                <a:latin typeface="Calibri"/>
                <a:cs typeface="Calibri"/>
              </a:rPr>
              <a:t>из </a:t>
            </a: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сторон взаимодействия</a:t>
            </a:r>
            <a:r>
              <a:rPr dirty="0" sz="1300" spc="17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не</a:t>
            </a:r>
            <a:endParaRPr sz="1300">
              <a:latin typeface="Calibri"/>
              <a:cs typeface="Calibri"/>
            </a:endParaRPr>
          </a:p>
          <a:p>
            <a:pPr algn="ctr" marL="591185" marR="583565">
              <a:lnSpc>
                <a:spcPts val="1480"/>
              </a:lnSpc>
            </a:pP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принадлежит </a:t>
            </a:r>
            <a:r>
              <a:rPr dirty="0" sz="1300" spc="-5" b="1">
                <a:solidFill>
                  <a:srgbClr val="092A2F"/>
                </a:solidFill>
                <a:latin typeface="Calibri"/>
                <a:cs typeface="Calibri"/>
              </a:rPr>
              <a:t>привилегия </a:t>
            </a: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указывать,  контролировать,</a:t>
            </a:r>
            <a:r>
              <a:rPr dirty="0" sz="1300" spc="60" b="1">
                <a:solidFill>
                  <a:srgbClr val="092A2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092A2F"/>
                </a:solidFill>
                <a:latin typeface="Calibri"/>
                <a:cs typeface="Calibri"/>
              </a:rPr>
              <a:t>оценивать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35" y="278891"/>
              <a:ext cx="6327648" cy="11887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215" y="1591055"/>
              <a:ext cx="6083808" cy="9433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0975" y="2766060"/>
              <a:ext cx="5125212" cy="15758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6692" y="3617976"/>
              <a:ext cx="3223260" cy="8031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519" y="4075176"/>
              <a:ext cx="5213604" cy="8031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63673" y="3808857"/>
              <a:ext cx="2716784" cy="36389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41576" y="4129151"/>
              <a:ext cx="2763520" cy="40005"/>
            </a:xfrm>
            <a:custGeom>
              <a:avLst/>
              <a:gdLst/>
              <a:ahLst/>
              <a:cxnLst/>
              <a:rect l="l" t="t" r="r" b="b"/>
              <a:pathLst>
                <a:path w="2763520" h="40004">
                  <a:moveTo>
                    <a:pt x="2763012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2763012" y="39624"/>
                  </a:lnTo>
                  <a:lnTo>
                    <a:pt x="2763012" y="0"/>
                  </a:lnTo>
                  <a:close/>
                </a:path>
              </a:pathLst>
            </a:custGeom>
            <a:solidFill>
              <a:srgbClr val="1246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941576" y="4129151"/>
              <a:ext cx="2763520" cy="40005"/>
            </a:xfrm>
            <a:custGeom>
              <a:avLst/>
              <a:gdLst/>
              <a:ahLst/>
              <a:cxnLst/>
              <a:rect l="l" t="t" r="r" b="b"/>
              <a:pathLst>
                <a:path w="2763520" h="40004">
                  <a:moveTo>
                    <a:pt x="0" y="0"/>
                  </a:moveTo>
                  <a:lnTo>
                    <a:pt x="921004" y="0"/>
                  </a:lnTo>
                  <a:lnTo>
                    <a:pt x="1842008" y="0"/>
                  </a:lnTo>
                  <a:lnTo>
                    <a:pt x="2763012" y="0"/>
                  </a:lnTo>
                  <a:lnTo>
                    <a:pt x="2763012" y="39624"/>
                  </a:lnTo>
                  <a:lnTo>
                    <a:pt x="1842008" y="39624"/>
                  </a:lnTo>
                  <a:lnTo>
                    <a:pt x="921004" y="39624"/>
                  </a:lnTo>
                  <a:lnTo>
                    <a:pt x="0" y="39624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8634" y="4266107"/>
              <a:ext cx="4719916" cy="36384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46429" y="4586351"/>
              <a:ext cx="4753610" cy="40005"/>
            </a:xfrm>
            <a:custGeom>
              <a:avLst/>
              <a:gdLst/>
              <a:ahLst/>
              <a:cxnLst/>
              <a:rect l="l" t="t" r="r" b="b"/>
              <a:pathLst>
                <a:path w="4753610" h="40004">
                  <a:moveTo>
                    <a:pt x="4753330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4753330" y="39624"/>
                  </a:lnTo>
                  <a:lnTo>
                    <a:pt x="4753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946429" y="4586351"/>
              <a:ext cx="4753610" cy="40005"/>
            </a:xfrm>
            <a:custGeom>
              <a:avLst/>
              <a:gdLst/>
              <a:ahLst/>
              <a:cxnLst/>
              <a:rect l="l" t="t" r="r" b="b"/>
              <a:pathLst>
                <a:path w="4753610" h="40004">
                  <a:moveTo>
                    <a:pt x="0" y="0"/>
                  </a:moveTo>
                  <a:lnTo>
                    <a:pt x="1188313" y="0"/>
                  </a:lnTo>
                  <a:lnTo>
                    <a:pt x="2376652" y="0"/>
                  </a:lnTo>
                  <a:lnTo>
                    <a:pt x="3564991" y="0"/>
                  </a:lnTo>
                  <a:lnTo>
                    <a:pt x="4753330" y="0"/>
                  </a:lnTo>
                  <a:lnTo>
                    <a:pt x="4753330" y="39624"/>
                  </a:lnTo>
                  <a:lnTo>
                    <a:pt x="3564991" y="39624"/>
                  </a:lnTo>
                  <a:lnTo>
                    <a:pt x="2376652" y="39624"/>
                  </a:lnTo>
                  <a:lnTo>
                    <a:pt x="1188313" y="39624"/>
                  </a:lnTo>
                  <a:lnTo>
                    <a:pt x="0" y="39624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764" y="2054351"/>
              <a:ext cx="7534656" cy="9448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3124" y="263629"/>
            <a:ext cx="3901443" cy="30939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338321" y="726440"/>
            <a:ext cx="5635625" cy="4231640"/>
            <a:chOff x="3338321" y="726440"/>
            <a:chExt cx="5635625" cy="4231640"/>
          </a:xfrm>
        </p:grpSpPr>
        <p:sp>
          <p:nvSpPr>
            <p:cNvPr id="4" name="object 4"/>
            <p:cNvSpPr/>
            <p:nvPr/>
          </p:nvSpPr>
          <p:spPr>
            <a:xfrm>
              <a:off x="3347846" y="735965"/>
              <a:ext cx="5616575" cy="4212590"/>
            </a:xfrm>
            <a:custGeom>
              <a:avLst/>
              <a:gdLst/>
              <a:ahLst/>
              <a:cxnLst/>
              <a:rect l="l" t="t" r="r" b="b"/>
              <a:pathLst>
                <a:path w="5616575" h="4212590">
                  <a:moveTo>
                    <a:pt x="5616067" y="0"/>
                  </a:moveTo>
                  <a:lnTo>
                    <a:pt x="255269" y="0"/>
                  </a:lnTo>
                  <a:lnTo>
                    <a:pt x="209387" y="4113"/>
                  </a:lnTo>
                  <a:lnTo>
                    <a:pt x="166202" y="15971"/>
                  </a:lnTo>
                  <a:lnTo>
                    <a:pt x="126435" y="34854"/>
                  </a:lnTo>
                  <a:lnTo>
                    <a:pt x="90807" y="60040"/>
                  </a:lnTo>
                  <a:lnTo>
                    <a:pt x="60040" y="90807"/>
                  </a:lnTo>
                  <a:lnTo>
                    <a:pt x="34854" y="126435"/>
                  </a:lnTo>
                  <a:lnTo>
                    <a:pt x="15971" y="166202"/>
                  </a:lnTo>
                  <a:lnTo>
                    <a:pt x="4113" y="209387"/>
                  </a:lnTo>
                  <a:lnTo>
                    <a:pt x="0" y="255270"/>
                  </a:lnTo>
                  <a:lnTo>
                    <a:pt x="0" y="4212043"/>
                  </a:lnTo>
                  <a:lnTo>
                    <a:pt x="5360797" y="4212043"/>
                  </a:lnTo>
                  <a:lnTo>
                    <a:pt x="5406679" y="4207932"/>
                  </a:lnTo>
                  <a:lnTo>
                    <a:pt x="5449864" y="4196078"/>
                  </a:lnTo>
                  <a:lnTo>
                    <a:pt x="5489631" y="4177203"/>
                  </a:lnTo>
                  <a:lnTo>
                    <a:pt x="5525259" y="4152026"/>
                  </a:lnTo>
                  <a:lnTo>
                    <a:pt x="5556026" y="4121268"/>
                  </a:lnTo>
                  <a:lnTo>
                    <a:pt x="5581212" y="4085649"/>
                  </a:lnTo>
                  <a:lnTo>
                    <a:pt x="5600095" y="4045891"/>
                  </a:lnTo>
                  <a:lnTo>
                    <a:pt x="5611953" y="4002713"/>
                  </a:lnTo>
                  <a:lnTo>
                    <a:pt x="5616067" y="3956837"/>
                  </a:lnTo>
                  <a:lnTo>
                    <a:pt x="5616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347846" y="735965"/>
              <a:ext cx="5616575" cy="4212590"/>
            </a:xfrm>
            <a:custGeom>
              <a:avLst/>
              <a:gdLst/>
              <a:ahLst/>
              <a:cxnLst/>
              <a:rect l="l" t="t" r="r" b="b"/>
              <a:pathLst>
                <a:path w="5616575" h="4212590">
                  <a:moveTo>
                    <a:pt x="255269" y="0"/>
                  </a:moveTo>
                  <a:lnTo>
                    <a:pt x="5616067" y="0"/>
                  </a:lnTo>
                  <a:lnTo>
                    <a:pt x="5616067" y="3956837"/>
                  </a:lnTo>
                  <a:lnTo>
                    <a:pt x="5611953" y="4002713"/>
                  </a:lnTo>
                  <a:lnTo>
                    <a:pt x="5600095" y="4045891"/>
                  </a:lnTo>
                  <a:lnTo>
                    <a:pt x="5581212" y="4085649"/>
                  </a:lnTo>
                  <a:lnTo>
                    <a:pt x="5556026" y="4121268"/>
                  </a:lnTo>
                  <a:lnTo>
                    <a:pt x="5525259" y="4152026"/>
                  </a:lnTo>
                  <a:lnTo>
                    <a:pt x="5489631" y="4177203"/>
                  </a:lnTo>
                  <a:lnTo>
                    <a:pt x="5449864" y="4196078"/>
                  </a:lnTo>
                  <a:lnTo>
                    <a:pt x="5406679" y="4207932"/>
                  </a:lnTo>
                  <a:lnTo>
                    <a:pt x="5360797" y="4212043"/>
                  </a:lnTo>
                  <a:lnTo>
                    <a:pt x="0" y="4212043"/>
                  </a:lnTo>
                  <a:lnTo>
                    <a:pt x="0" y="255270"/>
                  </a:lnTo>
                  <a:lnTo>
                    <a:pt x="4113" y="209387"/>
                  </a:lnTo>
                  <a:lnTo>
                    <a:pt x="15971" y="166202"/>
                  </a:lnTo>
                  <a:lnTo>
                    <a:pt x="34854" y="126435"/>
                  </a:lnTo>
                  <a:lnTo>
                    <a:pt x="60040" y="90807"/>
                  </a:lnTo>
                  <a:lnTo>
                    <a:pt x="90807" y="60040"/>
                  </a:lnTo>
                  <a:lnTo>
                    <a:pt x="126435" y="34854"/>
                  </a:lnTo>
                  <a:lnTo>
                    <a:pt x="166202" y="15971"/>
                  </a:lnTo>
                  <a:lnTo>
                    <a:pt x="209387" y="4113"/>
                  </a:lnTo>
                  <a:lnTo>
                    <a:pt x="255269" y="0"/>
                  </a:lnTo>
                  <a:close/>
                </a:path>
              </a:pathLst>
            </a:custGeom>
            <a:ln w="19050">
              <a:solidFill>
                <a:srgbClr val="C94E4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3501897" y="811784"/>
            <a:ext cx="5266690" cy="40049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dirty="0" sz="1800" b="1">
                <a:latin typeface="Calibri"/>
                <a:cs typeface="Calibri"/>
              </a:rPr>
              <a:t>Новая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редакция</a:t>
            </a:r>
            <a:endParaRPr sz="1800">
              <a:latin typeface="Calibri"/>
              <a:cs typeface="Calibri"/>
            </a:endParaRPr>
          </a:p>
          <a:p>
            <a:pPr marL="12700" marR="194310">
              <a:lnSpc>
                <a:spcPct val="90000"/>
              </a:lnSpc>
              <a:spcBef>
                <a:spcPts val="105"/>
              </a:spcBef>
            </a:pPr>
            <a:r>
              <a:rPr dirty="0" sz="1800" spc="-5">
                <a:latin typeface="Calibri"/>
                <a:cs typeface="Calibri"/>
              </a:rPr>
              <a:t>воспитание </a:t>
            </a:r>
            <a:r>
              <a:rPr dirty="0" sz="1800">
                <a:latin typeface="Calibri"/>
                <a:cs typeface="Calibri"/>
              </a:rPr>
              <a:t>– </a:t>
            </a:r>
            <a:r>
              <a:rPr dirty="0" sz="1800" spc="-10">
                <a:latin typeface="Calibri"/>
                <a:cs typeface="Calibri"/>
              </a:rPr>
              <a:t>деятельность, </a:t>
            </a:r>
            <a:r>
              <a:rPr dirty="0" sz="1800" spc="-5">
                <a:latin typeface="Calibri"/>
                <a:cs typeface="Calibri"/>
              </a:rPr>
              <a:t>направленная </a:t>
            </a:r>
            <a:r>
              <a:rPr dirty="0" sz="1800">
                <a:latin typeface="Calibri"/>
                <a:cs typeface="Calibri"/>
              </a:rPr>
              <a:t>на  </a:t>
            </a:r>
            <a:r>
              <a:rPr dirty="0" sz="1800" spc="-5">
                <a:latin typeface="Calibri"/>
                <a:cs typeface="Calibri"/>
              </a:rPr>
              <a:t>развитие личности, </a:t>
            </a:r>
            <a:r>
              <a:rPr dirty="0" sz="1800" spc="-10">
                <a:latin typeface="Calibri"/>
                <a:cs typeface="Calibri"/>
              </a:rPr>
              <a:t>создание условий </a:t>
            </a:r>
            <a:r>
              <a:rPr dirty="0" sz="1800">
                <a:latin typeface="Calibri"/>
                <a:cs typeface="Calibri"/>
              </a:rPr>
              <a:t>для  </a:t>
            </a:r>
            <a:r>
              <a:rPr dirty="0" sz="1800" spc="-5">
                <a:latin typeface="Calibri"/>
                <a:cs typeface="Calibri"/>
              </a:rPr>
              <a:t>самоопределения </a:t>
            </a:r>
            <a:r>
              <a:rPr dirty="0" sz="1800">
                <a:latin typeface="Calibri"/>
                <a:cs typeface="Calibri"/>
              </a:rPr>
              <a:t>и </a:t>
            </a:r>
            <a:r>
              <a:rPr dirty="0" sz="1800" spc="-5">
                <a:latin typeface="Calibri"/>
                <a:cs typeface="Calibri"/>
              </a:rPr>
              <a:t>социализации </a:t>
            </a:r>
            <a:r>
              <a:rPr dirty="0" sz="1800" spc="-10">
                <a:latin typeface="Calibri"/>
                <a:cs typeface="Calibri"/>
              </a:rPr>
              <a:t>обучающихся </a:t>
            </a:r>
            <a:r>
              <a:rPr dirty="0" sz="1800">
                <a:latin typeface="Calibri"/>
                <a:cs typeface="Calibri"/>
              </a:rPr>
              <a:t>на  </a:t>
            </a:r>
            <a:r>
              <a:rPr dirty="0" sz="1800" spc="-5">
                <a:latin typeface="Calibri"/>
                <a:cs typeface="Calibri"/>
              </a:rPr>
              <a:t>основе </a:t>
            </a:r>
            <a:r>
              <a:rPr dirty="0" sz="1800" spc="-15">
                <a:latin typeface="Calibri"/>
                <a:cs typeface="Calibri"/>
              </a:rPr>
              <a:t>социокультурных, </a:t>
            </a:r>
            <a:r>
              <a:rPr dirty="0" sz="1800" spc="-5">
                <a:latin typeface="Calibri"/>
                <a:cs typeface="Calibri"/>
              </a:rPr>
              <a:t>духовно-нравственных  ценностей </a:t>
            </a:r>
            <a:r>
              <a:rPr dirty="0" sz="1800">
                <a:latin typeface="Calibri"/>
                <a:cs typeface="Calibri"/>
              </a:rPr>
              <a:t>и </a:t>
            </a:r>
            <a:r>
              <a:rPr dirty="0" sz="1800" spc="-5">
                <a:latin typeface="Calibri"/>
                <a:cs typeface="Calibri"/>
              </a:rPr>
              <a:t>принятых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10">
                <a:latin typeface="Calibri"/>
                <a:cs typeface="Calibri"/>
              </a:rPr>
              <a:t>российском</a:t>
            </a:r>
            <a:r>
              <a:rPr dirty="0" sz="1800" spc="5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обществе</a:t>
            </a:r>
            <a:endParaRPr sz="1800">
              <a:latin typeface="Calibri"/>
              <a:cs typeface="Calibri"/>
            </a:endParaRPr>
          </a:p>
          <a:p>
            <a:pPr algn="just" marL="12700" marR="434340">
              <a:lnSpc>
                <a:spcPts val="1939"/>
              </a:lnSpc>
              <a:spcBef>
                <a:spcPts val="35"/>
              </a:spcBef>
            </a:pPr>
            <a:r>
              <a:rPr dirty="0" sz="1800">
                <a:latin typeface="Calibri"/>
                <a:cs typeface="Calibri"/>
              </a:rPr>
              <a:t>правил и </a:t>
            </a:r>
            <a:r>
              <a:rPr dirty="0" sz="1800" spc="-5">
                <a:latin typeface="Calibri"/>
                <a:cs typeface="Calibri"/>
              </a:rPr>
              <a:t>норм поведения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5">
                <a:latin typeface="Calibri"/>
                <a:cs typeface="Calibri"/>
              </a:rPr>
              <a:t>интересах </a:t>
            </a:r>
            <a:r>
              <a:rPr dirty="0" sz="1800" spc="-10">
                <a:latin typeface="Calibri"/>
                <a:cs typeface="Calibri"/>
              </a:rPr>
              <a:t>человека,  семьи, </a:t>
            </a:r>
            <a:r>
              <a:rPr dirty="0" sz="1800" spc="-5">
                <a:latin typeface="Calibri"/>
                <a:cs typeface="Calibri"/>
              </a:rPr>
              <a:t>общества </a:t>
            </a:r>
            <a:r>
              <a:rPr dirty="0" sz="1800">
                <a:latin typeface="Calibri"/>
                <a:cs typeface="Calibri"/>
              </a:rPr>
              <a:t>и </a:t>
            </a:r>
            <a:r>
              <a:rPr dirty="0" sz="1800" spc="-15">
                <a:latin typeface="Calibri"/>
                <a:cs typeface="Calibri"/>
              </a:rPr>
              <a:t>государства,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формирование </a:t>
            </a:r>
            <a:r>
              <a:rPr dirty="0" sz="1800" b="1">
                <a:solidFill>
                  <a:srgbClr val="A30000"/>
                </a:solidFill>
                <a:latin typeface="Calibri"/>
                <a:cs typeface="Calibri"/>
              </a:rPr>
              <a:t>у  </a:t>
            </a:r>
            <a:r>
              <a:rPr dirty="0" sz="1800" spc="-10" b="1">
                <a:solidFill>
                  <a:srgbClr val="A30000"/>
                </a:solidFill>
                <a:latin typeface="Calibri"/>
                <a:cs typeface="Calibri"/>
              </a:rPr>
              <a:t>обучающихся чувства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 патриотизма,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1950"/>
              </a:lnSpc>
              <a:spcBef>
                <a:spcPts val="5"/>
              </a:spcBef>
            </a:pP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гражданственности, </a:t>
            </a:r>
            <a:r>
              <a:rPr dirty="0" sz="1800" spc="-10" b="1">
                <a:solidFill>
                  <a:srgbClr val="A30000"/>
                </a:solidFill>
                <a:latin typeface="Calibri"/>
                <a:cs typeface="Calibri"/>
              </a:rPr>
              <a:t>уважения </a:t>
            </a:r>
            <a:r>
              <a:rPr dirty="0" sz="1800" b="1">
                <a:solidFill>
                  <a:srgbClr val="A30000"/>
                </a:solidFill>
                <a:latin typeface="Calibri"/>
                <a:cs typeface="Calibri"/>
              </a:rPr>
              <a:t>к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памяти защитников  Отечества </a:t>
            </a:r>
            <a:r>
              <a:rPr dirty="0" sz="1800" b="1">
                <a:solidFill>
                  <a:srgbClr val="A30000"/>
                </a:solidFill>
                <a:latin typeface="Calibri"/>
                <a:cs typeface="Calibri"/>
              </a:rPr>
              <a:t>и </a:t>
            </a:r>
            <a:r>
              <a:rPr dirty="0" sz="1800" spc="-15" b="1">
                <a:solidFill>
                  <a:srgbClr val="A30000"/>
                </a:solidFill>
                <a:latin typeface="Calibri"/>
                <a:cs typeface="Calibri"/>
              </a:rPr>
              <a:t>подвигам </a:t>
            </a:r>
            <a:r>
              <a:rPr dirty="0" sz="1800" spc="-30" b="1">
                <a:solidFill>
                  <a:srgbClr val="A30000"/>
                </a:solidFill>
                <a:latin typeface="Calibri"/>
                <a:cs typeface="Calibri"/>
              </a:rPr>
              <a:t>Героев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Отечества, </a:t>
            </a:r>
            <a:r>
              <a:rPr dirty="0" sz="1800" spc="-10" b="1">
                <a:solidFill>
                  <a:srgbClr val="A30000"/>
                </a:solidFill>
                <a:latin typeface="Calibri"/>
                <a:cs typeface="Calibri"/>
              </a:rPr>
              <a:t>закону </a:t>
            </a:r>
            <a:r>
              <a:rPr dirty="0" sz="1800" b="1">
                <a:solidFill>
                  <a:srgbClr val="A30000"/>
                </a:solidFill>
                <a:latin typeface="Calibri"/>
                <a:cs typeface="Calibri"/>
              </a:rPr>
              <a:t>и  </a:t>
            </a:r>
            <a:r>
              <a:rPr dirty="0" sz="1800" spc="-10" b="1">
                <a:solidFill>
                  <a:srgbClr val="A30000"/>
                </a:solidFill>
                <a:latin typeface="Calibri"/>
                <a:cs typeface="Calibri"/>
              </a:rPr>
              <a:t>правопорядку,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человеку </a:t>
            </a:r>
            <a:r>
              <a:rPr dirty="0" sz="1800" spc="-25" b="1">
                <a:solidFill>
                  <a:srgbClr val="A30000"/>
                </a:solidFill>
                <a:latin typeface="Calibri"/>
                <a:cs typeface="Calibri"/>
              </a:rPr>
              <a:t>труда </a:t>
            </a:r>
            <a:r>
              <a:rPr dirty="0" sz="1800" b="1">
                <a:solidFill>
                  <a:srgbClr val="A30000"/>
                </a:solidFill>
                <a:latin typeface="Calibri"/>
                <a:cs typeface="Calibri"/>
              </a:rPr>
              <a:t>и</a:t>
            </a:r>
            <a:r>
              <a:rPr dirty="0" sz="1800" spc="-35" b="1">
                <a:solidFill>
                  <a:srgbClr val="A30000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A30000"/>
                </a:solidFill>
                <a:latin typeface="Calibri"/>
                <a:cs typeface="Calibri"/>
              </a:rPr>
              <a:t>старшему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795"/>
              </a:lnSpc>
            </a:pPr>
            <a:r>
              <a:rPr dirty="0" sz="1800" spc="-10" b="1">
                <a:solidFill>
                  <a:srgbClr val="A30000"/>
                </a:solidFill>
                <a:latin typeface="Calibri"/>
                <a:cs typeface="Calibri"/>
              </a:rPr>
              <a:t>поколению,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взаимного уважения,</a:t>
            </a:r>
            <a:r>
              <a:rPr dirty="0" sz="1800" spc="-65" b="1">
                <a:solidFill>
                  <a:srgbClr val="A30000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A30000"/>
                </a:solidFill>
                <a:latin typeface="Calibri"/>
                <a:cs typeface="Calibri"/>
              </a:rPr>
              <a:t>бережного</a:t>
            </a:r>
            <a:endParaRPr sz="1800">
              <a:latin typeface="Calibri"/>
              <a:cs typeface="Calibri"/>
            </a:endParaRPr>
          </a:p>
          <a:p>
            <a:pPr marL="12700" marR="240665">
              <a:lnSpc>
                <a:spcPts val="1939"/>
              </a:lnSpc>
              <a:spcBef>
                <a:spcPts val="140"/>
              </a:spcBef>
            </a:pP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отношения </a:t>
            </a:r>
            <a:r>
              <a:rPr dirty="0" sz="1800" b="1">
                <a:solidFill>
                  <a:srgbClr val="A30000"/>
                </a:solidFill>
                <a:latin typeface="Calibri"/>
                <a:cs typeface="Calibri"/>
              </a:rPr>
              <a:t>к </a:t>
            </a:r>
            <a:r>
              <a:rPr dirty="0" sz="1800" spc="-15" b="1">
                <a:solidFill>
                  <a:srgbClr val="A30000"/>
                </a:solidFill>
                <a:latin typeface="Calibri"/>
                <a:cs typeface="Calibri"/>
              </a:rPr>
              <a:t>культурному </a:t>
            </a:r>
            <a:r>
              <a:rPr dirty="0" sz="1800" spc="-10" b="1">
                <a:solidFill>
                  <a:srgbClr val="A30000"/>
                </a:solidFill>
                <a:latin typeface="Calibri"/>
                <a:cs typeface="Calibri"/>
              </a:rPr>
              <a:t>наследию </a:t>
            </a:r>
            <a:r>
              <a:rPr dirty="0" sz="1800" b="1">
                <a:solidFill>
                  <a:srgbClr val="A30000"/>
                </a:solidFill>
                <a:latin typeface="Calibri"/>
                <a:cs typeface="Calibri"/>
              </a:rPr>
              <a:t>и традициям 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многонационального </a:t>
            </a:r>
            <a:r>
              <a:rPr dirty="0" sz="1800" spc="-10" b="1">
                <a:solidFill>
                  <a:srgbClr val="A30000"/>
                </a:solidFill>
                <a:latin typeface="Calibri"/>
                <a:cs typeface="Calibri"/>
              </a:rPr>
              <a:t>народа</a:t>
            </a:r>
            <a:r>
              <a:rPr dirty="0" sz="1800" spc="-30" b="1">
                <a:solidFill>
                  <a:srgbClr val="A30000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A30000"/>
                </a:solidFill>
                <a:latin typeface="Calibri"/>
                <a:cs typeface="Calibri"/>
              </a:rPr>
              <a:t>Российской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920"/>
              </a:lnSpc>
            </a:pP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Федерации, </a:t>
            </a:r>
            <a:r>
              <a:rPr dirty="0" sz="1800" spc="-15" b="1">
                <a:solidFill>
                  <a:srgbClr val="A30000"/>
                </a:solidFill>
                <a:latin typeface="Calibri"/>
                <a:cs typeface="Calibri"/>
              </a:rPr>
              <a:t>природе </a:t>
            </a:r>
            <a:r>
              <a:rPr dirty="0" sz="1800" b="1">
                <a:solidFill>
                  <a:srgbClr val="A30000"/>
                </a:solidFill>
                <a:latin typeface="Calibri"/>
                <a:cs typeface="Calibri"/>
              </a:rPr>
              <a:t>и </a:t>
            </a:r>
            <a:r>
              <a:rPr dirty="0" sz="1800" spc="-10" b="1">
                <a:solidFill>
                  <a:srgbClr val="A30000"/>
                </a:solidFill>
                <a:latin typeface="Calibri"/>
                <a:cs typeface="Calibri"/>
              </a:rPr>
              <a:t>окружающей</a:t>
            </a:r>
            <a:r>
              <a:rPr dirty="0" sz="1800" spc="-55" b="1">
                <a:solidFill>
                  <a:srgbClr val="A30000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A30000"/>
                </a:solidFill>
                <a:latin typeface="Calibri"/>
                <a:cs typeface="Calibri"/>
              </a:rPr>
              <a:t>среде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9844" y="735965"/>
            <a:ext cx="3024505" cy="4212590"/>
          </a:xfrm>
          <a:custGeom>
            <a:avLst/>
            <a:gdLst/>
            <a:ahLst/>
            <a:cxnLst/>
            <a:rect l="l" t="t" r="r" b="b"/>
            <a:pathLst>
              <a:path w="3024505" h="4212590">
                <a:moveTo>
                  <a:pt x="235699" y="0"/>
                </a:moveTo>
                <a:lnTo>
                  <a:pt x="3023984" y="0"/>
                </a:lnTo>
                <a:lnTo>
                  <a:pt x="3023984" y="3976357"/>
                </a:lnTo>
                <a:lnTo>
                  <a:pt x="3019195" y="4023858"/>
                </a:lnTo>
                <a:lnTo>
                  <a:pt x="3005460" y="4068100"/>
                </a:lnTo>
                <a:lnTo>
                  <a:pt x="2983727" y="4108135"/>
                </a:lnTo>
                <a:lnTo>
                  <a:pt x="2954943" y="4143016"/>
                </a:lnTo>
                <a:lnTo>
                  <a:pt x="2920058" y="4171794"/>
                </a:lnTo>
                <a:lnTo>
                  <a:pt x="2880019" y="4193523"/>
                </a:lnTo>
                <a:lnTo>
                  <a:pt x="2835775" y="4207255"/>
                </a:lnTo>
                <a:lnTo>
                  <a:pt x="2788272" y="4212043"/>
                </a:lnTo>
                <a:lnTo>
                  <a:pt x="0" y="4212043"/>
                </a:lnTo>
                <a:lnTo>
                  <a:pt x="0" y="235712"/>
                </a:lnTo>
                <a:lnTo>
                  <a:pt x="4788" y="188209"/>
                </a:lnTo>
                <a:lnTo>
                  <a:pt x="18522" y="143964"/>
                </a:lnTo>
                <a:lnTo>
                  <a:pt x="40253" y="103925"/>
                </a:lnTo>
                <a:lnTo>
                  <a:pt x="69034" y="69040"/>
                </a:lnTo>
                <a:lnTo>
                  <a:pt x="103916" y="40257"/>
                </a:lnTo>
                <a:lnTo>
                  <a:pt x="143953" y="18524"/>
                </a:lnTo>
                <a:lnTo>
                  <a:pt x="188197" y="4789"/>
                </a:lnTo>
                <a:lnTo>
                  <a:pt x="235699" y="0"/>
                </a:lnTo>
                <a:close/>
              </a:path>
            </a:pathLst>
          </a:custGeom>
          <a:ln w="19050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27761" y="795654"/>
            <a:ext cx="2706370" cy="4004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dirty="0" sz="1800" spc="-5" b="1">
                <a:latin typeface="Calibri"/>
                <a:cs typeface="Calibri"/>
              </a:rPr>
              <a:t>Первоначальная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редакция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945"/>
              </a:lnSpc>
            </a:pPr>
            <a:r>
              <a:rPr dirty="0" sz="1800" spc="-5">
                <a:latin typeface="Calibri"/>
                <a:cs typeface="Calibri"/>
              </a:rPr>
              <a:t>воспитание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–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945"/>
              </a:lnSpc>
            </a:pPr>
            <a:r>
              <a:rPr dirty="0" sz="1800" spc="-10">
                <a:latin typeface="Calibri"/>
                <a:cs typeface="Calibri"/>
              </a:rPr>
              <a:t>деятельность,</a:t>
            </a:r>
            <a:endParaRPr sz="1800">
              <a:latin typeface="Calibri"/>
              <a:cs typeface="Calibri"/>
            </a:endParaRPr>
          </a:p>
          <a:p>
            <a:pPr marL="12700" marR="83185">
              <a:lnSpc>
                <a:spcPct val="90000"/>
              </a:lnSpc>
              <a:spcBef>
                <a:spcPts val="105"/>
              </a:spcBef>
            </a:pPr>
            <a:r>
              <a:rPr dirty="0" sz="1800" spc="-5">
                <a:latin typeface="Calibri"/>
                <a:cs typeface="Calibri"/>
              </a:rPr>
              <a:t>направленная </a:t>
            </a:r>
            <a:r>
              <a:rPr dirty="0" sz="1800">
                <a:latin typeface="Calibri"/>
                <a:cs typeface="Calibri"/>
              </a:rPr>
              <a:t>на </a:t>
            </a:r>
            <a:r>
              <a:rPr dirty="0" sz="1800" spc="-5">
                <a:latin typeface="Calibri"/>
                <a:cs typeface="Calibri"/>
              </a:rPr>
              <a:t>развитие  личности, </a:t>
            </a:r>
            <a:r>
              <a:rPr dirty="0" sz="1800" spc="-10">
                <a:latin typeface="Calibri"/>
                <a:cs typeface="Calibri"/>
              </a:rPr>
              <a:t>создание  условий </a:t>
            </a:r>
            <a:r>
              <a:rPr dirty="0" sz="1800">
                <a:latin typeface="Calibri"/>
                <a:cs typeface="Calibri"/>
              </a:rPr>
              <a:t>для  </a:t>
            </a:r>
            <a:r>
              <a:rPr dirty="0" sz="1800" spc="-10">
                <a:latin typeface="Calibri"/>
                <a:cs typeface="Calibri"/>
              </a:rPr>
              <a:t>самоопределения </a:t>
            </a:r>
            <a:r>
              <a:rPr dirty="0" sz="1800">
                <a:latin typeface="Calibri"/>
                <a:cs typeface="Calibri"/>
              </a:rPr>
              <a:t>и  </a:t>
            </a:r>
            <a:r>
              <a:rPr dirty="0" sz="1800" spc="-5">
                <a:latin typeface="Calibri"/>
                <a:cs typeface="Calibri"/>
              </a:rPr>
              <a:t>социализации</a:t>
            </a:r>
            <a:endParaRPr sz="1800">
              <a:latin typeface="Calibri"/>
              <a:cs typeface="Calibri"/>
            </a:endParaRPr>
          </a:p>
          <a:p>
            <a:pPr marL="12700" marR="18415">
              <a:lnSpc>
                <a:spcPct val="90000"/>
              </a:lnSpc>
            </a:pPr>
            <a:r>
              <a:rPr dirty="0" sz="1800" spc="-10">
                <a:latin typeface="Calibri"/>
                <a:cs typeface="Calibri"/>
              </a:rPr>
              <a:t>обучающегося </a:t>
            </a:r>
            <a:r>
              <a:rPr dirty="0" sz="1800">
                <a:latin typeface="Calibri"/>
                <a:cs typeface="Calibri"/>
              </a:rPr>
              <a:t>на </a:t>
            </a:r>
            <a:r>
              <a:rPr dirty="0" sz="1800" spc="-5">
                <a:latin typeface="Calibri"/>
                <a:cs typeface="Calibri"/>
              </a:rPr>
              <a:t>основе  </a:t>
            </a:r>
            <a:r>
              <a:rPr dirty="0" sz="1800" spc="-15">
                <a:latin typeface="Calibri"/>
                <a:cs typeface="Calibri"/>
              </a:rPr>
              <a:t>социокультурных, </a:t>
            </a:r>
            <a:r>
              <a:rPr dirty="0" sz="1800" spc="-5">
                <a:latin typeface="Calibri"/>
                <a:cs typeface="Calibri"/>
              </a:rPr>
              <a:t>духовно-  нравственных ценностей </a:t>
            </a:r>
            <a:r>
              <a:rPr dirty="0" sz="1800">
                <a:latin typeface="Calibri"/>
                <a:cs typeface="Calibri"/>
              </a:rPr>
              <a:t>и  </a:t>
            </a:r>
            <a:r>
              <a:rPr dirty="0" sz="1800" spc="-5">
                <a:latin typeface="Calibri"/>
                <a:cs typeface="Calibri"/>
              </a:rPr>
              <a:t>принятых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5">
                <a:latin typeface="Calibri"/>
                <a:cs typeface="Calibri"/>
              </a:rPr>
              <a:t>обществе</a:t>
            </a:r>
            <a:endParaRPr sz="1800">
              <a:latin typeface="Calibri"/>
              <a:cs typeface="Calibri"/>
            </a:endParaRPr>
          </a:p>
          <a:p>
            <a:pPr marL="12700" marR="132080">
              <a:lnSpc>
                <a:spcPct val="90000"/>
              </a:lnSpc>
            </a:pPr>
            <a:r>
              <a:rPr dirty="0" sz="1800">
                <a:latin typeface="Calibri"/>
                <a:cs typeface="Calibri"/>
              </a:rPr>
              <a:t>правил и норм</a:t>
            </a:r>
            <a:r>
              <a:rPr dirty="0" sz="1800" spc="-8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поведения 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5">
                <a:latin typeface="Calibri"/>
                <a:cs typeface="Calibri"/>
              </a:rPr>
              <a:t>интересах </a:t>
            </a:r>
            <a:r>
              <a:rPr dirty="0" sz="1800" spc="-10">
                <a:latin typeface="Calibri"/>
                <a:cs typeface="Calibri"/>
              </a:rPr>
              <a:t>человека,  семьи, </a:t>
            </a:r>
            <a:r>
              <a:rPr dirty="0" sz="1800" spc="-5">
                <a:latin typeface="Calibri"/>
                <a:cs typeface="Calibri"/>
              </a:rPr>
              <a:t>общества </a:t>
            </a:r>
            <a:r>
              <a:rPr dirty="0" sz="1800">
                <a:latin typeface="Calibri"/>
                <a:cs typeface="Calibri"/>
              </a:rPr>
              <a:t>и  </a:t>
            </a:r>
            <a:r>
              <a:rPr dirty="0" sz="1800" spc="-15">
                <a:latin typeface="Calibri"/>
                <a:cs typeface="Calibri"/>
              </a:rPr>
              <a:t>государства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82609" y="4877301"/>
            <a:ext cx="146685" cy="167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 sz="1000" spc="-5">
                <a:solidFill>
                  <a:srgbClr val="124A54"/>
                </a:solidFill>
                <a:latin typeface="Arial"/>
                <a:cs typeface="Arial"/>
              </a:rPr>
              <a:t>4</a:t>
            </a:fld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3124" y="263629"/>
            <a:ext cx="3901443" cy="30939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418457" y="689991"/>
            <a:ext cx="4483100" cy="4231640"/>
            <a:chOff x="4418457" y="689991"/>
            <a:chExt cx="4483100" cy="4231640"/>
          </a:xfrm>
        </p:grpSpPr>
        <p:sp>
          <p:nvSpPr>
            <p:cNvPr id="4" name="object 4"/>
            <p:cNvSpPr/>
            <p:nvPr/>
          </p:nvSpPr>
          <p:spPr>
            <a:xfrm>
              <a:off x="4427982" y="699516"/>
              <a:ext cx="4464050" cy="4212590"/>
            </a:xfrm>
            <a:custGeom>
              <a:avLst/>
              <a:gdLst/>
              <a:ahLst/>
              <a:cxnLst/>
              <a:rect l="l" t="t" r="r" b="b"/>
              <a:pathLst>
                <a:path w="4464050" h="4212590">
                  <a:moveTo>
                    <a:pt x="4464049" y="0"/>
                  </a:moveTo>
                  <a:lnTo>
                    <a:pt x="255269" y="0"/>
                  </a:lnTo>
                  <a:lnTo>
                    <a:pt x="209387" y="4113"/>
                  </a:lnTo>
                  <a:lnTo>
                    <a:pt x="166202" y="15971"/>
                  </a:lnTo>
                  <a:lnTo>
                    <a:pt x="126435" y="34854"/>
                  </a:lnTo>
                  <a:lnTo>
                    <a:pt x="90807" y="60040"/>
                  </a:lnTo>
                  <a:lnTo>
                    <a:pt x="60040" y="90807"/>
                  </a:lnTo>
                  <a:lnTo>
                    <a:pt x="34854" y="126435"/>
                  </a:lnTo>
                  <a:lnTo>
                    <a:pt x="15971" y="166202"/>
                  </a:lnTo>
                  <a:lnTo>
                    <a:pt x="4113" y="209387"/>
                  </a:lnTo>
                  <a:lnTo>
                    <a:pt x="0" y="255270"/>
                  </a:lnTo>
                  <a:lnTo>
                    <a:pt x="0" y="4212031"/>
                  </a:lnTo>
                  <a:lnTo>
                    <a:pt x="4208779" y="4212031"/>
                  </a:lnTo>
                  <a:lnTo>
                    <a:pt x="4254662" y="4207919"/>
                  </a:lnTo>
                  <a:lnTo>
                    <a:pt x="4297847" y="4196064"/>
                  </a:lnTo>
                  <a:lnTo>
                    <a:pt x="4337614" y="4177187"/>
                  </a:lnTo>
                  <a:lnTo>
                    <a:pt x="4373242" y="4152009"/>
                  </a:lnTo>
                  <a:lnTo>
                    <a:pt x="4404009" y="4121250"/>
                  </a:lnTo>
                  <a:lnTo>
                    <a:pt x="4429195" y="4085631"/>
                  </a:lnTo>
                  <a:lnTo>
                    <a:pt x="4448078" y="4045873"/>
                  </a:lnTo>
                  <a:lnTo>
                    <a:pt x="4459936" y="4002697"/>
                  </a:lnTo>
                  <a:lnTo>
                    <a:pt x="4464049" y="3956824"/>
                  </a:lnTo>
                  <a:lnTo>
                    <a:pt x="44640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427982" y="699516"/>
              <a:ext cx="4464050" cy="4212590"/>
            </a:xfrm>
            <a:custGeom>
              <a:avLst/>
              <a:gdLst/>
              <a:ahLst/>
              <a:cxnLst/>
              <a:rect l="l" t="t" r="r" b="b"/>
              <a:pathLst>
                <a:path w="4464050" h="4212590">
                  <a:moveTo>
                    <a:pt x="255269" y="0"/>
                  </a:moveTo>
                  <a:lnTo>
                    <a:pt x="4464049" y="0"/>
                  </a:lnTo>
                  <a:lnTo>
                    <a:pt x="4464049" y="3956824"/>
                  </a:lnTo>
                  <a:lnTo>
                    <a:pt x="4459936" y="4002697"/>
                  </a:lnTo>
                  <a:lnTo>
                    <a:pt x="4448078" y="4045873"/>
                  </a:lnTo>
                  <a:lnTo>
                    <a:pt x="4429195" y="4085631"/>
                  </a:lnTo>
                  <a:lnTo>
                    <a:pt x="4404009" y="4121250"/>
                  </a:lnTo>
                  <a:lnTo>
                    <a:pt x="4373242" y="4152009"/>
                  </a:lnTo>
                  <a:lnTo>
                    <a:pt x="4337614" y="4177187"/>
                  </a:lnTo>
                  <a:lnTo>
                    <a:pt x="4297847" y="4196064"/>
                  </a:lnTo>
                  <a:lnTo>
                    <a:pt x="4254662" y="4207919"/>
                  </a:lnTo>
                  <a:lnTo>
                    <a:pt x="4208779" y="4212031"/>
                  </a:lnTo>
                  <a:lnTo>
                    <a:pt x="0" y="4212031"/>
                  </a:lnTo>
                  <a:lnTo>
                    <a:pt x="0" y="255270"/>
                  </a:lnTo>
                  <a:lnTo>
                    <a:pt x="4113" y="209387"/>
                  </a:lnTo>
                  <a:lnTo>
                    <a:pt x="15971" y="166202"/>
                  </a:lnTo>
                  <a:lnTo>
                    <a:pt x="34854" y="126435"/>
                  </a:lnTo>
                  <a:lnTo>
                    <a:pt x="60040" y="90807"/>
                  </a:lnTo>
                  <a:lnTo>
                    <a:pt x="90807" y="60040"/>
                  </a:lnTo>
                  <a:lnTo>
                    <a:pt x="126435" y="34854"/>
                  </a:lnTo>
                  <a:lnTo>
                    <a:pt x="166202" y="15971"/>
                  </a:lnTo>
                  <a:lnTo>
                    <a:pt x="209387" y="4113"/>
                  </a:lnTo>
                  <a:lnTo>
                    <a:pt x="255269" y="0"/>
                  </a:lnTo>
                  <a:close/>
                </a:path>
              </a:pathLst>
            </a:custGeom>
            <a:ln w="19050">
              <a:solidFill>
                <a:srgbClr val="C94E4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4582159" y="774903"/>
            <a:ext cx="4144010" cy="40049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55"/>
              </a:lnSpc>
              <a:spcBef>
                <a:spcPts val="100"/>
              </a:spcBef>
            </a:pPr>
            <a:r>
              <a:rPr dirty="0" sz="1800" b="1">
                <a:latin typeface="Calibri"/>
                <a:cs typeface="Calibri"/>
              </a:rPr>
              <a:t>Новая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редакция</a:t>
            </a:r>
            <a:endParaRPr sz="1800">
              <a:latin typeface="Calibri"/>
              <a:cs typeface="Calibri"/>
            </a:endParaRPr>
          </a:p>
          <a:p>
            <a:pPr marL="12700" marR="165735">
              <a:lnSpc>
                <a:spcPts val="1939"/>
              </a:lnSpc>
              <a:spcBef>
                <a:spcPts val="140"/>
              </a:spcBef>
            </a:pPr>
            <a:r>
              <a:rPr dirty="0" sz="1800" spc="-10">
                <a:latin typeface="Calibri"/>
                <a:cs typeface="Calibri"/>
              </a:rPr>
              <a:t>образовательная </a:t>
            </a:r>
            <a:r>
              <a:rPr dirty="0" sz="1800">
                <a:latin typeface="Calibri"/>
                <a:cs typeface="Calibri"/>
              </a:rPr>
              <a:t>программа – </a:t>
            </a:r>
            <a:r>
              <a:rPr dirty="0" sz="1800" spc="-10">
                <a:latin typeface="Calibri"/>
                <a:cs typeface="Calibri"/>
              </a:rPr>
              <a:t>комплекс  </a:t>
            </a:r>
            <a:r>
              <a:rPr dirty="0" sz="1800" spc="-5">
                <a:latin typeface="Calibri"/>
                <a:cs typeface="Calibri"/>
              </a:rPr>
              <a:t>основных характеристик образования  (объем, </a:t>
            </a:r>
            <a:r>
              <a:rPr dirty="0" sz="1800" spc="-10">
                <a:latin typeface="Calibri"/>
                <a:cs typeface="Calibri"/>
              </a:rPr>
              <a:t>содержание, планируемые  </a:t>
            </a:r>
            <a:r>
              <a:rPr dirty="0" sz="1800" spc="-20">
                <a:latin typeface="Calibri"/>
                <a:cs typeface="Calibri"/>
              </a:rPr>
              <a:t>результаты)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4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организационно-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825"/>
              </a:lnSpc>
            </a:pPr>
            <a:r>
              <a:rPr dirty="0" sz="1800" spc="-5">
                <a:latin typeface="Calibri"/>
                <a:cs typeface="Calibri"/>
              </a:rPr>
              <a:t>педагогических </a:t>
            </a:r>
            <a:r>
              <a:rPr dirty="0" sz="1800" spc="-10">
                <a:latin typeface="Calibri"/>
                <a:cs typeface="Calibri"/>
              </a:rPr>
              <a:t>условий,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который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945"/>
              </a:lnSpc>
            </a:pPr>
            <a:r>
              <a:rPr dirty="0" sz="1800" spc="-10">
                <a:latin typeface="Calibri"/>
                <a:cs typeface="Calibri"/>
              </a:rPr>
              <a:t>представлен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5">
                <a:latin typeface="Calibri"/>
                <a:cs typeface="Calibri"/>
              </a:rPr>
              <a:t>виде учебного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плана,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90000"/>
              </a:lnSpc>
              <a:spcBef>
                <a:spcPts val="110"/>
              </a:spcBef>
            </a:pPr>
            <a:r>
              <a:rPr dirty="0" sz="1800" spc="-5">
                <a:latin typeface="Calibri"/>
                <a:cs typeface="Calibri"/>
              </a:rPr>
              <a:t>календарного учебного графика, рабочих  </a:t>
            </a:r>
            <a:r>
              <a:rPr dirty="0" sz="1800">
                <a:latin typeface="Calibri"/>
                <a:cs typeface="Calibri"/>
              </a:rPr>
              <a:t>программ учебных </a:t>
            </a:r>
            <a:r>
              <a:rPr dirty="0" sz="1800" spc="-10">
                <a:latin typeface="Calibri"/>
                <a:cs typeface="Calibri"/>
              </a:rPr>
              <a:t>предметов, </a:t>
            </a:r>
            <a:r>
              <a:rPr dirty="0" sz="1800" spc="-5">
                <a:latin typeface="Calibri"/>
                <a:cs typeface="Calibri"/>
              </a:rPr>
              <a:t>курсов,  дисциплин </a:t>
            </a:r>
            <a:r>
              <a:rPr dirty="0" sz="1800" spc="-20">
                <a:latin typeface="Calibri"/>
                <a:cs typeface="Calibri"/>
              </a:rPr>
              <a:t>(модулей), </a:t>
            </a:r>
            <a:r>
              <a:rPr dirty="0" sz="1800" spc="-5">
                <a:latin typeface="Calibri"/>
                <a:cs typeface="Calibri"/>
              </a:rPr>
              <a:t>иных </a:t>
            </a:r>
            <a:r>
              <a:rPr dirty="0" sz="1800" spc="-10">
                <a:latin typeface="Calibri"/>
                <a:cs typeface="Calibri"/>
              </a:rPr>
              <a:t>компонентов,  </a:t>
            </a:r>
            <a:r>
              <a:rPr dirty="0" sz="1800" spc="-5">
                <a:latin typeface="Calibri"/>
                <a:cs typeface="Calibri"/>
              </a:rPr>
              <a:t>оценочных </a:t>
            </a:r>
            <a:r>
              <a:rPr dirty="0" sz="1800">
                <a:latin typeface="Calibri"/>
                <a:cs typeface="Calibri"/>
              </a:rPr>
              <a:t>и </a:t>
            </a:r>
            <a:r>
              <a:rPr dirty="0" sz="1800" spc="-15">
                <a:latin typeface="Calibri"/>
                <a:cs typeface="Calibri"/>
              </a:rPr>
              <a:t>методических </a:t>
            </a:r>
            <a:r>
              <a:rPr dirty="0" sz="1800" spc="-5">
                <a:latin typeface="Calibri"/>
                <a:cs typeface="Calibri"/>
              </a:rPr>
              <a:t>материалов, </a:t>
            </a:r>
            <a:r>
              <a:rPr dirty="0" sz="1800">
                <a:latin typeface="Calibri"/>
                <a:cs typeface="Calibri"/>
              </a:rPr>
              <a:t>а  </a:t>
            </a:r>
            <a:r>
              <a:rPr dirty="0" sz="1800" spc="-10">
                <a:latin typeface="Calibri"/>
                <a:cs typeface="Calibri"/>
              </a:rPr>
              <a:t>также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10">
                <a:latin typeface="Calibri"/>
                <a:cs typeface="Calibri"/>
              </a:rPr>
              <a:t>предусмотренных настоящим  </a:t>
            </a:r>
            <a:r>
              <a:rPr dirty="0" sz="1800" spc="-5">
                <a:latin typeface="Calibri"/>
                <a:cs typeface="Calibri"/>
              </a:rPr>
              <a:t>Федеральным </a:t>
            </a:r>
            <a:r>
              <a:rPr dirty="0" sz="1800" spc="-10">
                <a:latin typeface="Calibri"/>
                <a:cs typeface="Calibri"/>
              </a:rPr>
              <a:t>законом </a:t>
            </a:r>
            <a:r>
              <a:rPr dirty="0" sz="1800" spc="-5">
                <a:latin typeface="Calibri"/>
                <a:cs typeface="Calibri"/>
              </a:rPr>
              <a:t>случаях </a:t>
            </a:r>
            <a:r>
              <a:rPr dirty="0" sz="1800" b="1">
                <a:solidFill>
                  <a:srgbClr val="A30000"/>
                </a:solidFill>
                <a:latin typeface="Calibri"/>
                <a:cs typeface="Calibri"/>
              </a:rPr>
              <a:t>в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 виде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835"/>
              </a:lnSpc>
            </a:pPr>
            <a:r>
              <a:rPr dirty="0" sz="1800" b="1">
                <a:solidFill>
                  <a:srgbClr val="A30000"/>
                </a:solidFill>
                <a:latin typeface="Calibri"/>
                <a:cs typeface="Calibri"/>
              </a:rPr>
              <a:t>рабочей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программы</a:t>
            </a:r>
            <a:r>
              <a:rPr dirty="0" sz="1800" spc="-45" b="1">
                <a:solidFill>
                  <a:srgbClr val="A300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воспитания,</a:t>
            </a:r>
            <a:endParaRPr sz="1800">
              <a:latin typeface="Calibri"/>
              <a:cs typeface="Calibri"/>
            </a:endParaRPr>
          </a:p>
          <a:p>
            <a:pPr marL="12700" marR="434340">
              <a:lnSpc>
                <a:spcPts val="1939"/>
              </a:lnSpc>
              <a:spcBef>
                <a:spcPts val="140"/>
              </a:spcBef>
            </a:pP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календарного плана воспитательной  работы</a:t>
            </a:r>
            <a:r>
              <a:rPr dirty="0" sz="1800" spc="-5">
                <a:latin typeface="Calibri"/>
                <a:cs typeface="Calibri"/>
              </a:rPr>
              <a:t>, форм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аттестации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9844" y="699516"/>
            <a:ext cx="3924300" cy="4212590"/>
          </a:xfrm>
          <a:custGeom>
            <a:avLst/>
            <a:gdLst/>
            <a:ahLst/>
            <a:cxnLst/>
            <a:rect l="l" t="t" r="r" b="b"/>
            <a:pathLst>
              <a:path w="3924300" h="4212590">
                <a:moveTo>
                  <a:pt x="305841" y="0"/>
                </a:moveTo>
                <a:lnTo>
                  <a:pt x="3924033" y="0"/>
                </a:lnTo>
                <a:lnTo>
                  <a:pt x="3924033" y="3906189"/>
                </a:lnTo>
                <a:lnTo>
                  <a:pt x="3920031" y="3955798"/>
                </a:lnTo>
                <a:lnTo>
                  <a:pt x="3908443" y="4002858"/>
                </a:lnTo>
                <a:lnTo>
                  <a:pt x="3889901" y="4046740"/>
                </a:lnTo>
                <a:lnTo>
                  <a:pt x="3865032" y="4086815"/>
                </a:lnTo>
                <a:lnTo>
                  <a:pt x="3834466" y="4122451"/>
                </a:lnTo>
                <a:lnTo>
                  <a:pt x="3798833" y="4153021"/>
                </a:lnTo>
                <a:lnTo>
                  <a:pt x="3758762" y="4177893"/>
                </a:lnTo>
                <a:lnTo>
                  <a:pt x="3714883" y="4196439"/>
                </a:lnTo>
                <a:lnTo>
                  <a:pt x="3667825" y="4208028"/>
                </a:lnTo>
                <a:lnTo>
                  <a:pt x="3618217" y="4212031"/>
                </a:lnTo>
                <a:lnTo>
                  <a:pt x="0" y="4212031"/>
                </a:lnTo>
                <a:lnTo>
                  <a:pt x="0" y="305816"/>
                </a:lnTo>
                <a:lnTo>
                  <a:pt x="4002" y="256208"/>
                </a:lnTo>
                <a:lnTo>
                  <a:pt x="15592" y="209149"/>
                </a:lnTo>
                <a:lnTo>
                  <a:pt x="34137" y="165270"/>
                </a:lnTo>
                <a:lnTo>
                  <a:pt x="59010" y="125199"/>
                </a:lnTo>
                <a:lnTo>
                  <a:pt x="89579" y="89566"/>
                </a:lnTo>
                <a:lnTo>
                  <a:pt x="125216" y="59001"/>
                </a:lnTo>
                <a:lnTo>
                  <a:pt x="165290" y="34132"/>
                </a:lnTo>
                <a:lnTo>
                  <a:pt x="209172" y="15589"/>
                </a:lnTo>
                <a:lnTo>
                  <a:pt x="256232" y="4002"/>
                </a:lnTo>
                <a:lnTo>
                  <a:pt x="305841" y="0"/>
                </a:lnTo>
                <a:close/>
              </a:path>
            </a:pathLst>
          </a:custGeom>
          <a:ln w="19050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48183" y="779779"/>
            <a:ext cx="3540760" cy="4004310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 marR="139700">
              <a:lnSpc>
                <a:spcPct val="90000"/>
              </a:lnSpc>
              <a:spcBef>
                <a:spcPts val="315"/>
              </a:spcBef>
            </a:pPr>
            <a:r>
              <a:rPr dirty="0" sz="1800" spc="-5" b="1">
                <a:latin typeface="Calibri"/>
                <a:cs typeface="Calibri"/>
              </a:rPr>
              <a:t>Первоначальная редакция  </a:t>
            </a:r>
            <a:r>
              <a:rPr dirty="0" sz="1800" spc="-10">
                <a:latin typeface="Calibri"/>
                <a:cs typeface="Calibri"/>
              </a:rPr>
              <a:t>образовательная </a:t>
            </a:r>
            <a:r>
              <a:rPr dirty="0" sz="1800">
                <a:latin typeface="Calibri"/>
                <a:cs typeface="Calibri"/>
              </a:rPr>
              <a:t>программа –  </a:t>
            </a:r>
            <a:r>
              <a:rPr dirty="0" sz="1800" spc="-10">
                <a:latin typeface="Calibri"/>
                <a:cs typeface="Calibri"/>
              </a:rPr>
              <a:t>комплекс </a:t>
            </a:r>
            <a:r>
              <a:rPr dirty="0" sz="1800" spc="-5">
                <a:latin typeface="Calibri"/>
                <a:cs typeface="Calibri"/>
              </a:rPr>
              <a:t>основных характеристик  образования </a:t>
            </a:r>
            <a:r>
              <a:rPr dirty="0" sz="1800" spc="-10">
                <a:latin typeface="Calibri"/>
                <a:cs typeface="Calibri"/>
              </a:rPr>
              <a:t>(объем, </a:t>
            </a:r>
            <a:r>
              <a:rPr dirty="0" sz="1800" spc="-15">
                <a:latin typeface="Calibri"/>
                <a:cs typeface="Calibri"/>
              </a:rPr>
              <a:t>содержание,  </a:t>
            </a:r>
            <a:r>
              <a:rPr dirty="0" sz="1800" spc="-10">
                <a:latin typeface="Calibri"/>
                <a:cs typeface="Calibri"/>
              </a:rPr>
              <a:t>планируемые </a:t>
            </a:r>
            <a:r>
              <a:rPr dirty="0" sz="1800" spc="-20">
                <a:latin typeface="Calibri"/>
                <a:cs typeface="Calibri"/>
              </a:rPr>
              <a:t>результаты),</a:t>
            </a:r>
            <a:endParaRPr sz="1800">
              <a:latin typeface="Calibri"/>
              <a:cs typeface="Calibri"/>
            </a:endParaRPr>
          </a:p>
          <a:p>
            <a:pPr marL="12700" marR="323850">
              <a:lnSpc>
                <a:spcPts val="1939"/>
              </a:lnSpc>
              <a:spcBef>
                <a:spcPts val="30"/>
              </a:spcBef>
            </a:pPr>
            <a:r>
              <a:rPr dirty="0" sz="1800" spc="-5">
                <a:latin typeface="Calibri"/>
                <a:cs typeface="Calibri"/>
              </a:rPr>
              <a:t>орг</a:t>
            </a:r>
            <a:r>
              <a:rPr dirty="0" sz="1800">
                <a:latin typeface="Calibri"/>
                <a:cs typeface="Calibri"/>
              </a:rPr>
              <a:t>ани</a:t>
            </a:r>
            <a:r>
              <a:rPr dirty="0" sz="1800" spc="-15">
                <a:latin typeface="Calibri"/>
                <a:cs typeface="Calibri"/>
              </a:rPr>
              <a:t>з</a:t>
            </a:r>
            <a:r>
              <a:rPr dirty="0" sz="1800">
                <a:latin typeface="Calibri"/>
                <a:cs typeface="Calibri"/>
              </a:rPr>
              <a:t>ацио</a:t>
            </a:r>
            <a:r>
              <a:rPr dirty="0" sz="1800" spc="-10">
                <a:latin typeface="Calibri"/>
                <a:cs typeface="Calibri"/>
              </a:rPr>
              <a:t>н</a:t>
            </a:r>
            <a:r>
              <a:rPr dirty="0" sz="1800">
                <a:latin typeface="Calibri"/>
                <a:cs typeface="Calibri"/>
              </a:rPr>
              <a:t>но-п</a:t>
            </a:r>
            <a:r>
              <a:rPr dirty="0" sz="1800" spc="-25">
                <a:latin typeface="Calibri"/>
                <a:cs typeface="Calibri"/>
              </a:rPr>
              <a:t>е</a:t>
            </a:r>
            <a:r>
              <a:rPr dirty="0" sz="1800" spc="-5">
                <a:latin typeface="Calibri"/>
                <a:cs typeface="Calibri"/>
              </a:rPr>
              <a:t>да</a:t>
            </a:r>
            <a:r>
              <a:rPr dirty="0" sz="1800" spc="-20">
                <a:latin typeface="Calibri"/>
                <a:cs typeface="Calibri"/>
              </a:rPr>
              <a:t>г</a:t>
            </a:r>
            <a:r>
              <a:rPr dirty="0" sz="1800" spc="-5">
                <a:latin typeface="Calibri"/>
                <a:cs typeface="Calibri"/>
              </a:rPr>
              <a:t>оги</a:t>
            </a:r>
            <a:r>
              <a:rPr dirty="0" sz="1800" spc="-10">
                <a:latin typeface="Calibri"/>
                <a:cs typeface="Calibri"/>
              </a:rPr>
              <a:t>ч</a:t>
            </a:r>
            <a:r>
              <a:rPr dirty="0" sz="1800">
                <a:latin typeface="Calibri"/>
                <a:cs typeface="Calibri"/>
              </a:rPr>
              <a:t>еских  </a:t>
            </a:r>
            <a:r>
              <a:rPr dirty="0" sz="1800" spc="-10">
                <a:latin typeface="Calibri"/>
                <a:cs typeface="Calibri"/>
              </a:rPr>
              <a:t>условий </a:t>
            </a:r>
            <a:r>
              <a:rPr dirty="0" sz="1800">
                <a:latin typeface="Calibri"/>
                <a:cs typeface="Calibri"/>
              </a:rPr>
              <a:t>и в случаях,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814"/>
              </a:lnSpc>
            </a:pPr>
            <a:r>
              <a:rPr dirty="0" sz="1800" spc="-10">
                <a:latin typeface="Calibri"/>
                <a:cs typeface="Calibri"/>
              </a:rPr>
              <a:t>предусмотренных настоящим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945"/>
              </a:lnSpc>
            </a:pPr>
            <a:r>
              <a:rPr dirty="0" sz="1800" spc="-5">
                <a:latin typeface="Calibri"/>
                <a:cs typeface="Calibri"/>
              </a:rPr>
              <a:t>Федеральным </a:t>
            </a:r>
            <a:r>
              <a:rPr dirty="0" sz="1800" spc="-10">
                <a:latin typeface="Calibri"/>
                <a:cs typeface="Calibri"/>
              </a:rPr>
              <a:t>законом,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форм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1939"/>
              </a:lnSpc>
              <a:spcBef>
                <a:spcPts val="140"/>
              </a:spcBef>
            </a:pPr>
            <a:r>
              <a:rPr dirty="0" sz="1800" spc="-5">
                <a:latin typeface="Calibri"/>
                <a:cs typeface="Calibri"/>
              </a:rPr>
              <a:t>аттестации, </a:t>
            </a:r>
            <a:r>
              <a:rPr dirty="0" sz="1800" spc="-15">
                <a:latin typeface="Calibri"/>
                <a:cs typeface="Calibri"/>
              </a:rPr>
              <a:t>который </a:t>
            </a:r>
            <a:r>
              <a:rPr dirty="0" sz="1800" spc="-10">
                <a:latin typeface="Calibri"/>
                <a:cs typeface="Calibri"/>
              </a:rPr>
              <a:t>представлен </a:t>
            </a:r>
            <a:r>
              <a:rPr dirty="0" sz="1800">
                <a:latin typeface="Calibri"/>
                <a:cs typeface="Calibri"/>
              </a:rPr>
              <a:t>в  </a:t>
            </a:r>
            <a:r>
              <a:rPr dirty="0" sz="1800" spc="-5">
                <a:latin typeface="Calibri"/>
                <a:cs typeface="Calibri"/>
              </a:rPr>
              <a:t>виде учебного </a:t>
            </a:r>
            <a:r>
              <a:rPr dirty="0" sz="1800">
                <a:latin typeface="Calibri"/>
                <a:cs typeface="Calibri"/>
              </a:rPr>
              <a:t>плана,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календарного  учебного графика,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рабочих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820"/>
              </a:lnSpc>
            </a:pPr>
            <a:r>
              <a:rPr dirty="0" sz="1800">
                <a:latin typeface="Calibri"/>
                <a:cs typeface="Calibri"/>
              </a:rPr>
              <a:t>программ учебных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предметов,</a:t>
            </a:r>
            <a:endParaRPr sz="1800">
              <a:latin typeface="Calibri"/>
              <a:cs typeface="Calibri"/>
            </a:endParaRPr>
          </a:p>
          <a:p>
            <a:pPr algn="just" marL="12700" marR="34925">
              <a:lnSpc>
                <a:spcPts val="1939"/>
              </a:lnSpc>
              <a:spcBef>
                <a:spcPts val="140"/>
              </a:spcBef>
            </a:pPr>
            <a:r>
              <a:rPr dirty="0" sz="1800" spc="-5">
                <a:latin typeface="Calibri"/>
                <a:cs typeface="Calibri"/>
              </a:rPr>
              <a:t>курсов, дисциплин </a:t>
            </a:r>
            <a:r>
              <a:rPr dirty="0" sz="1800" spc="-15">
                <a:latin typeface="Calibri"/>
                <a:cs typeface="Calibri"/>
              </a:rPr>
              <a:t>(модулей), </a:t>
            </a:r>
            <a:r>
              <a:rPr dirty="0" sz="1800">
                <a:latin typeface="Calibri"/>
                <a:cs typeface="Calibri"/>
              </a:rPr>
              <a:t>иных  </a:t>
            </a:r>
            <a:r>
              <a:rPr dirty="0" sz="1800" spc="-10">
                <a:latin typeface="Calibri"/>
                <a:cs typeface="Calibri"/>
              </a:rPr>
              <a:t>компонентов, </a:t>
            </a:r>
            <a:r>
              <a:rPr dirty="0" sz="1800">
                <a:latin typeface="Calibri"/>
                <a:cs typeface="Calibri"/>
              </a:rPr>
              <a:t>а </a:t>
            </a:r>
            <a:r>
              <a:rPr dirty="0" sz="1800" spc="-10">
                <a:latin typeface="Calibri"/>
                <a:cs typeface="Calibri"/>
              </a:rPr>
              <a:t>также </a:t>
            </a:r>
            <a:r>
              <a:rPr dirty="0" sz="1800" spc="-5">
                <a:latin typeface="Calibri"/>
                <a:cs typeface="Calibri"/>
              </a:rPr>
              <a:t>оценочных </a:t>
            </a:r>
            <a:r>
              <a:rPr dirty="0" sz="1800">
                <a:latin typeface="Calibri"/>
                <a:cs typeface="Calibri"/>
              </a:rPr>
              <a:t>и  </a:t>
            </a:r>
            <a:r>
              <a:rPr dirty="0" sz="1800" spc="-15">
                <a:latin typeface="Calibri"/>
                <a:cs typeface="Calibri"/>
              </a:rPr>
              <a:t>методических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материалов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82609" y="4877301"/>
            <a:ext cx="146685" cy="167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 sz="1000" spc="-5">
                <a:solidFill>
                  <a:srgbClr val="124A54"/>
                </a:solidFill>
                <a:latin typeface="Arial"/>
                <a:cs typeface="Arial"/>
              </a:rPr>
              <a:t>4</a:t>
            </a:fld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08009" y="4865319"/>
            <a:ext cx="9588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124A54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3124" y="263629"/>
            <a:ext cx="3901443" cy="3093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094988" y="689991"/>
            <a:ext cx="4807585" cy="4375150"/>
            <a:chOff x="4094988" y="689991"/>
            <a:chExt cx="4807585" cy="4375150"/>
          </a:xfrm>
        </p:grpSpPr>
        <p:sp>
          <p:nvSpPr>
            <p:cNvPr id="5" name="object 5"/>
            <p:cNvSpPr/>
            <p:nvPr/>
          </p:nvSpPr>
          <p:spPr>
            <a:xfrm>
              <a:off x="4104513" y="699516"/>
              <a:ext cx="4788535" cy="4356100"/>
            </a:xfrm>
            <a:custGeom>
              <a:avLst/>
              <a:gdLst/>
              <a:ahLst/>
              <a:cxnLst/>
              <a:rect l="l" t="t" r="r" b="b"/>
              <a:pathLst>
                <a:path w="4788534" h="4356100">
                  <a:moveTo>
                    <a:pt x="4788027" y="0"/>
                  </a:moveTo>
                  <a:lnTo>
                    <a:pt x="263906" y="0"/>
                  </a:lnTo>
                  <a:lnTo>
                    <a:pt x="216456" y="4254"/>
                  </a:lnTo>
                  <a:lnTo>
                    <a:pt x="171802" y="16520"/>
                  </a:lnTo>
                  <a:lnTo>
                    <a:pt x="130687" y="36049"/>
                  </a:lnTo>
                  <a:lnTo>
                    <a:pt x="93856" y="62094"/>
                  </a:lnTo>
                  <a:lnTo>
                    <a:pt x="62052" y="93908"/>
                  </a:lnTo>
                  <a:lnTo>
                    <a:pt x="36020" y="130744"/>
                  </a:lnTo>
                  <a:lnTo>
                    <a:pt x="16505" y="171853"/>
                  </a:lnTo>
                  <a:lnTo>
                    <a:pt x="4250" y="216490"/>
                  </a:lnTo>
                  <a:lnTo>
                    <a:pt x="0" y="263906"/>
                  </a:lnTo>
                  <a:lnTo>
                    <a:pt x="0" y="4356025"/>
                  </a:lnTo>
                  <a:lnTo>
                    <a:pt x="4523994" y="4356025"/>
                  </a:lnTo>
                  <a:lnTo>
                    <a:pt x="4571447" y="4351772"/>
                  </a:lnTo>
                  <a:lnTo>
                    <a:pt x="4616113" y="4339513"/>
                  </a:lnTo>
                  <a:lnTo>
                    <a:pt x="4657245" y="4319991"/>
                  </a:lnTo>
                  <a:lnTo>
                    <a:pt x="4694096" y="4293952"/>
                  </a:lnTo>
                  <a:lnTo>
                    <a:pt x="4725921" y="4262142"/>
                  </a:lnTo>
                  <a:lnTo>
                    <a:pt x="4751973" y="4225306"/>
                  </a:lnTo>
                  <a:lnTo>
                    <a:pt x="4771505" y="4184188"/>
                  </a:lnTo>
                  <a:lnTo>
                    <a:pt x="4783772" y="4139535"/>
                  </a:lnTo>
                  <a:lnTo>
                    <a:pt x="4788027" y="4092092"/>
                  </a:lnTo>
                  <a:lnTo>
                    <a:pt x="47880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104513" y="699516"/>
              <a:ext cx="4788535" cy="4356100"/>
            </a:xfrm>
            <a:custGeom>
              <a:avLst/>
              <a:gdLst/>
              <a:ahLst/>
              <a:cxnLst/>
              <a:rect l="l" t="t" r="r" b="b"/>
              <a:pathLst>
                <a:path w="4788534" h="4356100">
                  <a:moveTo>
                    <a:pt x="263906" y="0"/>
                  </a:moveTo>
                  <a:lnTo>
                    <a:pt x="4788027" y="0"/>
                  </a:lnTo>
                  <a:lnTo>
                    <a:pt x="4788027" y="4092092"/>
                  </a:lnTo>
                  <a:lnTo>
                    <a:pt x="4783772" y="4139535"/>
                  </a:lnTo>
                  <a:lnTo>
                    <a:pt x="4771505" y="4184188"/>
                  </a:lnTo>
                  <a:lnTo>
                    <a:pt x="4751973" y="4225306"/>
                  </a:lnTo>
                  <a:lnTo>
                    <a:pt x="4725921" y="4262142"/>
                  </a:lnTo>
                  <a:lnTo>
                    <a:pt x="4694096" y="4293952"/>
                  </a:lnTo>
                  <a:lnTo>
                    <a:pt x="4657245" y="4319991"/>
                  </a:lnTo>
                  <a:lnTo>
                    <a:pt x="4616113" y="4339513"/>
                  </a:lnTo>
                  <a:lnTo>
                    <a:pt x="4571447" y="4351772"/>
                  </a:lnTo>
                  <a:lnTo>
                    <a:pt x="4523994" y="4356025"/>
                  </a:lnTo>
                  <a:lnTo>
                    <a:pt x="0" y="4356025"/>
                  </a:lnTo>
                  <a:lnTo>
                    <a:pt x="0" y="263906"/>
                  </a:lnTo>
                  <a:lnTo>
                    <a:pt x="4250" y="216490"/>
                  </a:lnTo>
                  <a:lnTo>
                    <a:pt x="16505" y="171853"/>
                  </a:lnTo>
                  <a:lnTo>
                    <a:pt x="36020" y="130744"/>
                  </a:lnTo>
                  <a:lnTo>
                    <a:pt x="62052" y="93908"/>
                  </a:lnTo>
                  <a:lnTo>
                    <a:pt x="93856" y="62094"/>
                  </a:lnTo>
                  <a:lnTo>
                    <a:pt x="130687" y="36049"/>
                  </a:lnTo>
                  <a:lnTo>
                    <a:pt x="171802" y="16520"/>
                  </a:lnTo>
                  <a:lnTo>
                    <a:pt x="216456" y="4254"/>
                  </a:lnTo>
                  <a:lnTo>
                    <a:pt x="263906" y="0"/>
                  </a:lnTo>
                  <a:close/>
                </a:path>
              </a:pathLst>
            </a:custGeom>
            <a:ln w="19050">
              <a:solidFill>
                <a:srgbClr val="C94E4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61230" y="743838"/>
            <a:ext cx="4388485" cy="48831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dirty="0" sz="1600" spc="-5">
                <a:solidFill>
                  <a:srgbClr val="000000"/>
                </a:solidFill>
              </a:rPr>
              <a:t>Новая</a:t>
            </a:r>
            <a:r>
              <a:rPr dirty="0" sz="1600" spc="-10">
                <a:solidFill>
                  <a:srgbClr val="000000"/>
                </a:solidFill>
              </a:rPr>
              <a:t> редакция</a:t>
            </a:r>
            <a:endParaRPr sz="1600"/>
          </a:p>
          <a:p>
            <a:pPr marL="12700">
              <a:lnSpc>
                <a:spcPts val="1825"/>
              </a:lnSpc>
            </a:pPr>
            <a:r>
              <a:rPr dirty="0" sz="1600" spc="-5" b="0">
                <a:solidFill>
                  <a:srgbClr val="000000"/>
                </a:solidFill>
                <a:latin typeface="Calibri"/>
                <a:cs typeface="Calibri"/>
              </a:rPr>
              <a:t>примерная </a:t>
            </a:r>
            <a:r>
              <a:rPr dirty="0" sz="1600" spc="-10" b="0">
                <a:solidFill>
                  <a:srgbClr val="000000"/>
                </a:solidFill>
                <a:latin typeface="Calibri"/>
                <a:cs typeface="Calibri"/>
              </a:rPr>
              <a:t>основная образовательная</a:t>
            </a:r>
            <a:r>
              <a:rPr dirty="0" sz="1600" spc="7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1600" spc="-5" b="0">
                <a:solidFill>
                  <a:srgbClr val="000000"/>
                </a:solidFill>
                <a:latin typeface="Calibri"/>
                <a:cs typeface="Calibri"/>
              </a:rPr>
              <a:t>программа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61230" y="1182750"/>
            <a:ext cx="4469765" cy="356171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285"/>
              </a:spcBef>
            </a:pPr>
            <a:r>
              <a:rPr dirty="0" sz="1600" spc="-5">
                <a:latin typeface="Calibri"/>
                <a:cs typeface="Calibri"/>
              </a:rPr>
              <a:t>– </a:t>
            </a:r>
            <a:r>
              <a:rPr dirty="0" sz="1600" spc="-15">
                <a:latin typeface="Calibri"/>
                <a:cs typeface="Calibri"/>
              </a:rPr>
              <a:t>учебно-методическая </a:t>
            </a:r>
            <a:r>
              <a:rPr dirty="0" sz="1600" spc="-10">
                <a:latin typeface="Calibri"/>
                <a:cs typeface="Calibri"/>
              </a:rPr>
              <a:t>документация (примерный  </a:t>
            </a:r>
            <a:r>
              <a:rPr dirty="0" sz="1600" spc="-5">
                <a:latin typeface="Calibri"/>
                <a:cs typeface="Calibri"/>
              </a:rPr>
              <a:t>учебный план, </a:t>
            </a:r>
            <a:r>
              <a:rPr dirty="0" sz="1600" spc="-10">
                <a:latin typeface="Calibri"/>
                <a:cs typeface="Calibri"/>
              </a:rPr>
              <a:t>примерный календарный </a:t>
            </a:r>
            <a:r>
              <a:rPr dirty="0" sz="1600" spc="-5">
                <a:latin typeface="Calibri"/>
                <a:cs typeface="Calibri"/>
              </a:rPr>
              <a:t>учебный  график, примерные рабочие программы учебных  </a:t>
            </a:r>
            <a:r>
              <a:rPr dirty="0" sz="1600" spc="-10">
                <a:latin typeface="Calibri"/>
                <a:cs typeface="Calibri"/>
              </a:rPr>
              <a:t>предметов, </a:t>
            </a:r>
            <a:r>
              <a:rPr dirty="0" sz="1600" spc="-5">
                <a:latin typeface="Calibri"/>
                <a:cs typeface="Calibri"/>
              </a:rPr>
              <a:t>курсов, дисциплин </a:t>
            </a:r>
            <a:r>
              <a:rPr dirty="0" sz="1600" spc="-20">
                <a:latin typeface="Calibri"/>
                <a:cs typeface="Calibri"/>
              </a:rPr>
              <a:t>(модулей), </a:t>
            </a:r>
            <a:r>
              <a:rPr dirty="0" sz="1600" spc="-5">
                <a:latin typeface="Calibri"/>
                <a:cs typeface="Calibri"/>
              </a:rPr>
              <a:t>иных  </a:t>
            </a:r>
            <a:r>
              <a:rPr dirty="0" sz="1600" spc="-10">
                <a:latin typeface="Calibri"/>
                <a:cs typeface="Calibri"/>
              </a:rPr>
              <a:t>компонентов, </a:t>
            </a:r>
            <a:r>
              <a:rPr dirty="0" sz="1600" spc="-5">
                <a:latin typeface="Calibri"/>
                <a:cs typeface="Calibri"/>
              </a:rPr>
              <a:t>а также в</a:t>
            </a:r>
            <a:r>
              <a:rPr dirty="0" sz="1600" spc="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предусмотренных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630"/>
              </a:lnSpc>
            </a:pPr>
            <a:r>
              <a:rPr dirty="0" sz="1600" spc="-10">
                <a:latin typeface="Calibri"/>
                <a:cs typeface="Calibri"/>
              </a:rPr>
              <a:t>настоящим Федеральным законом</a:t>
            </a:r>
            <a:r>
              <a:rPr dirty="0" sz="1600" spc="5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случаях</a:t>
            </a:r>
            <a:endParaRPr sz="1600">
              <a:latin typeface="Calibri"/>
              <a:cs typeface="Calibri"/>
            </a:endParaRPr>
          </a:p>
          <a:p>
            <a:pPr marL="12700" marR="205104">
              <a:lnSpc>
                <a:spcPts val="1730"/>
              </a:lnSpc>
              <a:spcBef>
                <a:spcPts val="120"/>
              </a:spcBef>
            </a:pPr>
            <a:r>
              <a:rPr dirty="0" sz="1600" spc="-5" b="1">
                <a:solidFill>
                  <a:srgbClr val="A30000"/>
                </a:solidFill>
                <a:latin typeface="Calibri"/>
                <a:cs typeface="Calibri"/>
              </a:rPr>
              <a:t>примерная рабочая программа воспитания,  примерный календарный </a:t>
            </a:r>
            <a:r>
              <a:rPr dirty="0" sz="1600" spc="-10" b="1">
                <a:solidFill>
                  <a:srgbClr val="A30000"/>
                </a:solidFill>
                <a:latin typeface="Calibri"/>
                <a:cs typeface="Calibri"/>
              </a:rPr>
              <a:t>план</a:t>
            </a:r>
            <a:r>
              <a:rPr dirty="0" sz="1600" spc="20" b="1">
                <a:solidFill>
                  <a:srgbClr val="A3000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A30000"/>
                </a:solidFill>
                <a:latin typeface="Calibri"/>
                <a:cs typeface="Calibri"/>
              </a:rPr>
              <a:t>воспитательной</a:t>
            </a:r>
            <a:endParaRPr sz="1600">
              <a:latin typeface="Calibri"/>
              <a:cs typeface="Calibri"/>
            </a:endParaRPr>
          </a:p>
          <a:p>
            <a:pPr algn="just" marL="12700" marR="36195">
              <a:lnSpc>
                <a:spcPts val="1730"/>
              </a:lnSpc>
            </a:pPr>
            <a:r>
              <a:rPr dirty="0" sz="1600" spc="-5" b="1">
                <a:solidFill>
                  <a:srgbClr val="A30000"/>
                </a:solidFill>
                <a:latin typeface="Calibri"/>
                <a:cs typeface="Calibri"/>
              </a:rPr>
              <a:t>работы</a:t>
            </a:r>
            <a:r>
              <a:rPr dirty="0" sz="1600" spc="-5">
                <a:latin typeface="Calibri"/>
                <a:cs typeface="Calibri"/>
              </a:rPr>
              <a:t>), </a:t>
            </a:r>
            <a:r>
              <a:rPr dirty="0" sz="1600" spc="-15">
                <a:latin typeface="Calibri"/>
                <a:cs typeface="Calibri"/>
              </a:rPr>
              <a:t>определяющая рекомендуемые </a:t>
            </a:r>
            <a:r>
              <a:rPr dirty="0" sz="1600" spc="-10">
                <a:latin typeface="Calibri"/>
                <a:cs typeface="Calibri"/>
              </a:rPr>
              <a:t>объем </a:t>
            </a:r>
            <a:r>
              <a:rPr dirty="0" sz="1600" spc="-5">
                <a:latin typeface="Calibri"/>
                <a:cs typeface="Calibri"/>
              </a:rPr>
              <a:t>и  </a:t>
            </a:r>
            <a:r>
              <a:rPr dirty="0" sz="1600" spc="-15">
                <a:latin typeface="Calibri"/>
                <a:cs typeface="Calibri"/>
              </a:rPr>
              <a:t>содержание </a:t>
            </a:r>
            <a:r>
              <a:rPr dirty="0" sz="1600" spc="-5">
                <a:latin typeface="Calibri"/>
                <a:cs typeface="Calibri"/>
              </a:rPr>
              <a:t>образования </a:t>
            </a:r>
            <a:r>
              <a:rPr dirty="0" sz="1600" spc="-15">
                <a:latin typeface="Calibri"/>
                <a:cs typeface="Calibri"/>
              </a:rPr>
              <a:t>определенного </a:t>
            </a:r>
            <a:r>
              <a:rPr dirty="0" sz="1600" spc="-5">
                <a:latin typeface="Calibri"/>
                <a:cs typeface="Calibri"/>
              </a:rPr>
              <a:t>уровня и  </a:t>
            </a:r>
            <a:r>
              <a:rPr dirty="0" sz="1600" spc="-10">
                <a:latin typeface="Calibri"/>
                <a:cs typeface="Calibri"/>
              </a:rPr>
              <a:t>(или) </a:t>
            </a:r>
            <a:r>
              <a:rPr dirty="0" sz="1600" spc="-15">
                <a:latin typeface="Calibri"/>
                <a:cs typeface="Calibri"/>
              </a:rPr>
              <a:t>определенной</a:t>
            </a:r>
            <a:r>
              <a:rPr dirty="0" sz="1600" spc="3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направленности,</a:t>
            </a:r>
            <a:endParaRPr sz="1600">
              <a:latin typeface="Calibri"/>
              <a:cs typeface="Calibri"/>
            </a:endParaRPr>
          </a:p>
          <a:p>
            <a:pPr algn="just" marL="12700">
              <a:lnSpc>
                <a:spcPts val="1600"/>
              </a:lnSpc>
            </a:pPr>
            <a:r>
              <a:rPr dirty="0" sz="1600" spc="-10">
                <a:latin typeface="Calibri"/>
                <a:cs typeface="Calibri"/>
              </a:rPr>
              <a:t>планируемые </a:t>
            </a:r>
            <a:r>
              <a:rPr dirty="0" sz="1600" spc="-20">
                <a:latin typeface="Calibri"/>
                <a:cs typeface="Calibri"/>
              </a:rPr>
              <a:t>результаты</a:t>
            </a:r>
            <a:r>
              <a:rPr dirty="0" sz="1600" spc="2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освоения</a:t>
            </a:r>
            <a:endParaRPr sz="1600">
              <a:latin typeface="Calibri"/>
              <a:cs typeface="Calibri"/>
            </a:endParaRPr>
          </a:p>
          <a:p>
            <a:pPr algn="just" marL="12700" marR="46355">
              <a:lnSpc>
                <a:spcPts val="1730"/>
              </a:lnSpc>
              <a:spcBef>
                <a:spcPts val="120"/>
              </a:spcBef>
            </a:pPr>
            <a:r>
              <a:rPr dirty="0" sz="1600" spc="-10">
                <a:latin typeface="Calibri"/>
                <a:cs typeface="Calibri"/>
              </a:rPr>
              <a:t>образовательной </a:t>
            </a:r>
            <a:r>
              <a:rPr dirty="0" sz="1600" spc="-5">
                <a:latin typeface="Calibri"/>
                <a:cs typeface="Calibri"/>
              </a:rPr>
              <a:t>программы, примерные условия  </a:t>
            </a:r>
            <a:r>
              <a:rPr dirty="0" sz="1600" spc="-10">
                <a:latin typeface="Calibri"/>
                <a:cs typeface="Calibri"/>
              </a:rPr>
              <a:t>образовательной деятельности,</a:t>
            </a:r>
            <a:r>
              <a:rPr dirty="0" sz="1600" spc="4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включая</a:t>
            </a:r>
            <a:endParaRPr sz="1600">
              <a:latin typeface="Calibri"/>
              <a:cs typeface="Calibri"/>
            </a:endParaRPr>
          </a:p>
          <a:p>
            <a:pPr algn="just" marL="12700">
              <a:lnSpc>
                <a:spcPts val="1605"/>
              </a:lnSpc>
            </a:pPr>
            <a:r>
              <a:rPr dirty="0" sz="1600" spc="-5">
                <a:latin typeface="Calibri"/>
                <a:cs typeface="Calibri"/>
              </a:rPr>
              <a:t>примерные </a:t>
            </a:r>
            <a:r>
              <a:rPr dirty="0" sz="1600" spc="-10">
                <a:latin typeface="Calibri"/>
                <a:cs typeface="Calibri"/>
              </a:rPr>
              <a:t>расчеты </a:t>
            </a:r>
            <a:r>
              <a:rPr dirty="0" sz="1600" spc="-5">
                <a:latin typeface="Calibri"/>
                <a:cs typeface="Calibri"/>
              </a:rPr>
              <a:t>нормативных затрат</a:t>
            </a:r>
            <a:r>
              <a:rPr dirty="0" sz="1600" spc="5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оказания</a:t>
            </a:r>
            <a:endParaRPr sz="1600">
              <a:latin typeface="Calibri"/>
              <a:cs typeface="Calibri"/>
            </a:endParaRPr>
          </a:p>
          <a:p>
            <a:pPr algn="just" marL="12700">
              <a:lnSpc>
                <a:spcPts val="1825"/>
              </a:lnSpc>
            </a:pPr>
            <a:r>
              <a:rPr dirty="0" sz="1600" spc="-10">
                <a:latin typeface="Calibri"/>
                <a:cs typeface="Calibri"/>
              </a:rPr>
              <a:t>государственных </a:t>
            </a:r>
            <a:r>
              <a:rPr dirty="0" sz="1600" spc="-5">
                <a:latin typeface="Calibri"/>
                <a:cs typeface="Calibri"/>
              </a:rPr>
              <a:t>услуг по</a:t>
            </a:r>
            <a:r>
              <a:rPr dirty="0" sz="1600" spc="1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реализации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61230" y="4694935"/>
            <a:ext cx="257937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Calibri"/>
                <a:cs typeface="Calibri"/>
              </a:rPr>
              <a:t>образовательной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программы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6382" y="699516"/>
            <a:ext cx="3708400" cy="4356100"/>
          </a:xfrm>
          <a:custGeom>
            <a:avLst/>
            <a:gdLst/>
            <a:ahLst/>
            <a:cxnLst/>
            <a:rect l="l" t="t" r="r" b="b"/>
            <a:pathLst>
              <a:path w="3708400" h="4356100">
                <a:moveTo>
                  <a:pt x="212801" y="0"/>
                </a:moveTo>
                <a:lnTo>
                  <a:pt x="3708044" y="0"/>
                </a:lnTo>
                <a:lnTo>
                  <a:pt x="3708044" y="4143222"/>
                </a:lnTo>
                <a:lnTo>
                  <a:pt x="3702418" y="4192015"/>
                </a:lnTo>
                <a:lnTo>
                  <a:pt x="3686395" y="4236806"/>
                </a:lnTo>
                <a:lnTo>
                  <a:pt x="3661258" y="4276318"/>
                </a:lnTo>
                <a:lnTo>
                  <a:pt x="3628286" y="4309274"/>
                </a:lnTo>
                <a:lnTo>
                  <a:pt x="3588764" y="4334395"/>
                </a:lnTo>
                <a:lnTo>
                  <a:pt x="3543972" y="4350404"/>
                </a:lnTo>
                <a:lnTo>
                  <a:pt x="3495192" y="4356025"/>
                </a:lnTo>
                <a:lnTo>
                  <a:pt x="0" y="4356025"/>
                </a:lnTo>
                <a:lnTo>
                  <a:pt x="0" y="212851"/>
                </a:lnTo>
                <a:lnTo>
                  <a:pt x="5620" y="164032"/>
                </a:lnTo>
                <a:lnTo>
                  <a:pt x="21629" y="119224"/>
                </a:lnTo>
                <a:lnTo>
                  <a:pt x="46750" y="79704"/>
                </a:lnTo>
                <a:lnTo>
                  <a:pt x="79705" y="46746"/>
                </a:lnTo>
                <a:lnTo>
                  <a:pt x="119217" y="21626"/>
                </a:lnTo>
                <a:lnTo>
                  <a:pt x="164008" y="5619"/>
                </a:lnTo>
                <a:lnTo>
                  <a:pt x="212801" y="0"/>
                </a:lnTo>
                <a:close/>
              </a:path>
            </a:pathLst>
          </a:custGeom>
          <a:ln w="19050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57631" y="758443"/>
            <a:ext cx="3376295" cy="42202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Первоначальная </a:t>
            </a:r>
            <a:r>
              <a:rPr dirty="0" sz="1600" spc="-10" b="1">
                <a:latin typeface="Calibri"/>
                <a:cs typeface="Calibri"/>
              </a:rPr>
              <a:t>редакция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ts val="1730"/>
              </a:lnSpc>
              <a:spcBef>
                <a:spcPts val="120"/>
              </a:spcBef>
            </a:pPr>
            <a:r>
              <a:rPr dirty="0" sz="1600" spc="-5">
                <a:latin typeface="Calibri"/>
                <a:cs typeface="Calibri"/>
              </a:rPr>
              <a:t>примерная </a:t>
            </a:r>
            <a:r>
              <a:rPr dirty="0" sz="1600" spc="-10">
                <a:latin typeface="Calibri"/>
                <a:cs typeface="Calibri"/>
              </a:rPr>
              <a:t>основная образовательная  </a:t>
            </a:r>
            <a:r>
              <a:rPr dirty="0" sz="1600" spc="-5">
                <a:latin typeface="Calibri"/>
                <a:cs typeface="Calibri"/>
              </a:rPr>
              <a:t>программа – </a:t>
            </a:r>
            <a:r>
              <a:rPr dirty="0" sz="1600" spc="-10">
                <a:latin typeface="Calibri"/>
                <a:cs typeface="Calibri"/>
              </a:rPr>
              <a:t>учебно-методическая  документация (примерный</a:t>
            </a:r>
            <a:r>
              <a:rPr dirty="0" sz="1600" spc="3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учебный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600"/>
              </a:lnSpc>
            </a:pPr>
            <a:r>
              <a:rPr dirty="0" sz="1600" spc="-5">
                <a:latin typeface="Calibri"/>
                <a:cs typeface="Calibri"/>
              </a:rPr>
              <a:t>план, </a:t>
            </a:r>
            <a:r>
              <a:rPr dirty="0" sz="1600" spc="-10">
                <a:latin typeface="Calibri"/>
                <a:cs typeface="Calibri"/>
              </a:rPr>
              <a:t>примерный</a:t>
            </a:r>
            <a:r>
              <a:rPr dirty="0" sz="1600" spc="1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календарный</a:t>
            </a:r>
            <a:endParaRPr sz="1600">
              <a:latin typeface="Calibri"/>
              <a:cs typeface="Calibri"/>
            </a:endParaRPr>
          </a:p>
          <a:p>
            <a:pPr marL="12700" marR="74930">
              <a:lnSpc>
                <a:spcPts val="1730"/>
              </a:lnSpc>
              <a:spcBef>
                <a:spcPts val="120"/>
              </a:spcBef>
            </a:pPr>
            <a:r>
              <a:rPr dirty="0" sz="1600" spc="-5">
                <a:latin typeface="Calibri"/>
                <a:cs typeface="Calibri"/>
              </a:rPr>
              <a:t>учебный график, примерные рабочие  программы учебных</a:t>
            </a:r>
            <a:r>
              <a:rPr dirty="0" sz="1600" spc="20">
                <a:latin typeface="Calibri"/>
                <a:cs typeface="Calibri"/>
              </a:rPr>
              <a:t> </a:t>
            </a:r>
            <a:r>
              <a:rPr dirty="0" sz="1600" spc="-15">
                <a:latin typeface="Calibri"/>
                <a:cs typeface="Calibri"/>
              </a:rPr>
              <a:t>предметов,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605"/>
              </a:lnSpc>
            </a:pPr>
            <a:r>
              <a:rPr dirty="0" sz="1600" spc="-5">
                <a:latin typeface="Calibri"/>
                <a:cs typeface="Calibri"/>
              </a:rPr>
              <a:t>курсов, дисциплин </a:t>
            </a:r>
            <a:r>
              <a:rPr dirty="0" sz="1600" spc="-20">
                <a:latin typeface="Calibri"/>
                <a:cs typeface="Calibri"/>
              </a:rPr>
              <a:t>(модулей),</a:t>
            </a:r>
            <a:r>
              <a:rPr dirty="0" sz="1600" spc="4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иных</a:t>
            </a:r>
            <a:endParaRPr sz="1600">
              <a:latin typeface="Calibri"/>
              <a:cs typeface="Calibri"/>
            </a:endParaRPr>
          </a:p>
          <a:p>
            <a:pPr marL="12700" marR="48260">
              <a:lnSpc>
                <a:spcPct val="90000"/>
              </a:lnSpc>
              <a:spcBef>
                <a:spcPts val="95"/>
              </a:spcBef>
            </a:pPr>
            <a:r>
              <a:rPr dirty="0" sz="1600" spc="-10">
                <a:latin typeface="Calibri"/>
                <a:cs typeface="Calibri"/>
              </a:rPr>
              <a:t>компонентов), </a:t>
            </a:r>
            <a:r>
              <a:rPr dirty="0" sz="1600" spc="-15">
                <a:latin typeface="Calibri"/>
                <a:cs typeface="Calibri"/>
              </a:rPr>
              <a:t>определяющая  рекомендуемые </a:t>
            </a:r>
            <a:r>
              <a:rPr dirty="0" sz="1600" spc="-10">
                <a:latin typeface="Calibri"/>
                <a:cs typeface="Calibri"/>
              </a:rPr>
              <a:t>объем </a:t>
            </a:r>
            <a:r>
              <a:rPr dirty="0" sz="1600" spc="-5">
                <a:latin typeface="Calibri"/>
                <a:cs typeface="Calibri"/>
              </a:rPr>
              <a:t>и </a:t>
            </a:r>
            <a:r>
              <a:rPr dirty="0" sz="1600" spc="-15">
                <a:latin typeface="Calibri"/>
                <a:cs typeface="Calibri"/>
              </a:rPr>
              <a:t>содержание  </a:t>
            </a:r>
            <a:r>
              <a:rPr dirty="0" sz="1600" spc="-5">
                <a:latin typeface="Calibri"/>
                <a:cs typeface="Calibri"/>
              </a:rPr>
              <a:t>образования </a:t>
            </a:r>
            <a:r>
              <a:rPr dirty="0" sz="1600" spc="-15">
                <a:latin typeface="Calibri"/>
                <a:cs typeface="Calibri"/>
              </a:rPr>
              <a:t>определенного </a:t>
            </a:r>
            <a:r>
              <a:rPr dirty="0" sz="1600" spc="-5">
                <a:latin typeface="Calibri"/>
                <a:cs typeface="Calibri"/>
              </a:rPr>
              <a:t>уровня и  </a:t>
            </a:r>
            <a:r>
              <a:rPr dirty="0" sz="1600" spc="-10">
                <a:latin typeface="Calibri"/>
                <a:cs typeface="Calibri"/>
              </a:rPr>
              <a:t>(или) </a:t>
            </a:r>
            <a:r>
              <a:rPr dirty="0" sz="1600" spc="-15">
                <a:latin typeface="Calibri"/>
                <a:cs typeface="Calibri"/>
              </a:rPr>
              <a:t>определенной </a:t>
            </a:r>
            <a:r>
              <a:rPr dirty="0" sz="1600" spc="-5">
                <a:latin typeface="Calibri"/>
                <a:cs typeface="Calibri"/>
              </a:rPr>
              <a:t>направленности,  </a:t>
            </a:r>
            <a:r>
              <a:rPr dirty="0" sz="1600" spc="-10">
                <a:latin typeface="Calibri"/>
                <a:cs typeface="Calibri"/>
              </a:rPr>
              <a:t>планируемые </a:t>
            </a:r>
            <a:r>
              <a:rPr dirty="0" sz="1600" spc="-20">
                <a:latin typeface="Calibri"/>
                <a:cs typeface="Calibri"/>
              </a:rPr>
              <a:t>результаты </a:t>
            </a:r>
            <a:r>
              <a:rPr dirty="0" sz="1600" spc="-5">
                <a:latin typeface="Calibri"/>
                <a:cs typeface="Calibri"/>
              </a:rPr>
              <a:t>освоения  </a:t>
            </a:r>
            <a:r>
              <a:rPr dirty="0" sz="1600" spc="-10">
                <a:latin typeface="Calibri"/>
                <a:cs typeface="Calibri"/>
              </a:rPr>
              <a:t>образовательной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программы,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635"/>
              </a:lnSpc>
            </a:pPr>
            <a:r>
              <a:rPr dirty="0" sz="1600" spc="-5">
                <a:latin typeface="Calibri"/>
                <a:cs typeface="Calibri"/>
              </a:rPr>
              <a:t>примерные условия</a:t>
            </a:r>
            <a:r>
              <a:rPr dirty="0" sz="1600" spc="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образовательной</a:t>
            </a:r>
            <a:endParaRPr sz="1600">
              <a:latin typeface="Calibri"/>
              <a:cs typeface="Calibri"/>
            </a:endParaRPr>
          </a:p>
          <a:p>
            <a:pPr marL="12700" marR="12065">
              <a:lnSpc>
                <a:spcPts val="1730"/>
              </a:lnSpc>
              <a:spcBef>
                <a:spcPts val="125"/>
              </a:spcBef>
            </a:pPr>
            <a:r>
              <a:rPr dirty="0" sz="1600" spc="-10">
                <a:latin typeface="Calibri"/>
                <a:cs typeface="Calibri"/>
              </a:rPr>
              <a:t>деятельности, </a:t>
            </a:r>
            <a:r>
              <a:rPr dirty="0" sz="1600" spc="-5">
                <a:latin typeface="Calibri"/>
                <a:cs typeface="Calibri"/>
              </a:rPr>
              <a:t>включая примерные  </a:t>
            </a:r>
            <a:r>
              <a:rPr dirty="0" sz="1600" spc="-10">
                <a:latin typeface="Calibri"/>
                <a:cs typeface="Calibri"/>
              </a:rPr>
              <a:t>расчеты </a:t>
            </a:r>
            <a:r>
              <a:rPr dirty="0" sz="1600" spc="-5">
                <a:latin typeface="Calibri"/>
                <a:cs typeface="Calibri"/>
              </a:rPr>
              <a:t>нормативных затрат </a:t>
            </a:r>
            <a:r>
              <a:rPr dirty="0" sz="1600" spc="-10">
                <a:latin typeface="Calibri"/>
                <a:cs typeface="Calibri"/>
              </a:rPr>
              <a:t>оказания  государственных </a:t>
            </a:r>
            <a:r>
              <a:rPr dirty="0" sz="1600" spc="-5">
                <a:latin typeface="Calibri"/>
                <a:cs typeface="Calibri"/>
              </a:rPr>
              <a:t>услуг по реализации  </a:t>
            </a:r>
            <a:r>
              <a:rPr dirty="0" sz="1600" spc="-10">
                <a:latin typeface="Calibri"/>
                <a:cs typeface="Calibri"/>
              </a:rPr>
              <a:t>образовательной</a:t>
            </a:r>
            <a:r>
              <a:rPr dirty="0" sz="160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программы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8010" y="356593"/>
            <a:ext cx="3902965" cy="30939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23532" y="959866"/>
            <a:ext cx="8497570" cy="1891030"/>
          </a:xfrm>
          <a:custGeom>
            <a:avLst/>
            <a:gdLst/>
            <a:ahLst/>
            <a:cxnLst/>
            <a:rect l="l" t="t" r="r" b="b"/>
            <a:pathLst>
              <a:path w="8497570" h="1891030">
                <a:moveTo>
                  <a:pt x="114553" y="0"/>
                </a:moveTo>
                <a:lnTo>
                  <a:pt x="8496998" y="0"/>
                </a:lnTo>
                <a:lnTo>
                  <a:pt x="8496998" y="1776095"/>
                </a:lnTo>
                <a:lnTo>
                  <a:pt x="8487991" y="1820675"/>
                </a:lnTo>
                <a:lnTo>
                  <a:pt x="8463422" y="1857089"/>
                </a:lnTo>
                <a:lnTo>
                  <a:pt x="8426971" y="1881643"/>
                </a:lnTo>
                <a:lnTo>
                  <a:pt x="8382317" y="1890649"/>
                </a:lnTo>
                <a:lnTo>
                  <a:pt x="0" y="1890649"/>
                </a:lnTo>
                <a:lnTo>
                  <a:pt x="0" y="114554"/>
                </a:lnTo>
                <a:lnTo>
                  <a:pt x="9001" y="69919"/>
                </a:lnTo>
                <a:lnTo>
                  <a:pt x="33550" y="33512"/>
                </a:lnTo>
                <a:lnTo>
                  <a:pt x="69962" y="8987"/>
                </a:lnTo>
                <a:lnTo>
                  <a:pt x="114553" y="0"/>
                </a:lnTo>
                <a:close/>
              </a:path>
            </a:pathLst>
          </a:custGeom>
          <a:ln w="19050">
            <a:solidFill>
              <a:srgbClr val="C94E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35965" y="986154"/>
            <a:ext cx="8133080" cy="17818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dirty="0" sz="1800" b="1">
                <a:latin typeface="Calibri"/>
                <a:cs typeface="Calibri"/>
              </a:rPr>
              <a:t>Новая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редакция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945"/>
              </a:lnSpc>
            </a:pPr>
            <a:r>
              <a:rPr dirty="0" sz="1800" spc="-5" b="1">
                <a:latin typeface="Calibri"/>
                <a:cs typeface="Calibri"/>
              </a:rPr>
              <a:t>Статья </a:t>
            </a:r>
            <a:r>
              <a:rPr dirty="0" sz="1800" b="1">
                <a:latin typeface="Calibri"/>
                <a:cs typeface="Calibri"/>
              </a:rPr>
              <a:t>12, новый </a:t>
            </a:r>
            <a:r>
              <a:rPr dirty="0" sz="1800" spc="-5" b="1">
                <a:latin typeface="Calibri"/>
                <a:cs typeface="Calibri"/>
              </a:rPr>
              <a:t>пункт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9.1</a:t>
            </a:r>
            <a:endParaRPr sz="1800">
              <a:latin typeface="Calibri"/>
              <a:cs typeface="Calibri"/>
            </a:endParaRPr>
          </a:p>
          <a:p>
            <a:pPr marL="12700" marR="805180">
              <a:lnSpc>
                <a:spcPts val="1939"/>
              </a:lnSpc>
              <a:spcBef>
                <a:spcPts val="140"/>
              </a:spcBef>
            </a:pPr>
            <a:r>
              <a:rPr dirty="0" sz="1800">
                <a:latin typeface="Calibri"/>
                <a:cs typeface="Calibri"/>
              </a:rPr>
              <a:t>9.1. </a:t>
            </a:r>
            <a:r>
              <a:rPr dirty="0" sz="1800" spc="-5">
                <a:latin typeface="Calibri"/>
                <a:cs typeface="Calibri"/>
              </a:rPr>
              <a:t>Примерные основные общеобразовательные программы, </a:t>
            </a:r>
            <a:r>
              <a:rPr dirty="0" sz="1800">
                <a:latin typeface="Calibri"/>
                <a:cs typeface="Calibri"/>
              </a:rPr>
              <a:t>примерные  </a:t>
            </a:r>
            <a:r>
              <a:rPr dirty="0" sz="1800" spc="-10">
                <a:latin typeface="Calibri"/>
                <a:cs typeface="Calibri"/>
              </a:rPr>
              <a:t>образовательные </a:t>
            </a:r>
            <a:r>
              <a:rPr dirty="0" sz="1800" spc="-5">
                <a:latin typeface="Calibri"/>
                <a:cs typeface="Calibri"/>
              </a:rPr>
              <a:t>программы </a:t>
            </a:r>
            <a:r>
              <a:rPr dirty="0" sz="1800" spc="-10">
                <a:latin typeface="Calibri"/>
                <a:cs typeface="Calibri"/>
              </a:rPr>
              <a:t>среднего </a:t>
            </a:r>
            <a:r>
              <a:rPr dirty="0" sz="1800" spc="-5">
                <a:latin typeface="Calibri"/>
                <a:cs typeface="Calibri"/>
              </a:rPr>
              <a:t>профессионального</a:t>
            </a:r>
            <a:r>
              <a:rPr dirty="0" sz="1800" spc="1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образования,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814"/>
              </a:lnSpc>
            </a:pPr>
            <a:r>
              <a:rPr dirty="0" sz="1800">
                <a:latin typeface="Calibri"/>
                <a:cs typeface="Calibri"/>
              </a:rPr>
              <a:t>примерные </a:t>
            </a:r>
            <a:r>
              <a:rPr dirty="0" sz="1800" spc="-10">
                <a:latin typeface="Calibri"/>
                <a:cs typeface="Calibri"/>
              </a:rPr>
              <a:t>образовательные </a:t>
            </a:r>
            <a:r>
              <a:rPr dirty="0" sz="1800" spc="-5">
                <a:latin typeface="Calibri"/>
                <a:cs typeface="Calibri"/>
              </a:rPr>
              <a:t>программы высшего образования</a:t>
            </a:r>
            <a:r>
              <a:rPr dirty="0" sz="1800" spc="8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(программы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1939"/>
              </a:lnSpc>
              <a:spcBef>
                <a:spcPts val="140"/>
              </a:spcBef>
            </a:pPr>
            <a:r>
              <a:rPr dirty="0" sz="1800" spc="-5">
                <a:latin typeface="Calibri"/>
                <a:cs typeface="Calibri"/>
              </a:rPr>
              <a:t>бакалавриата </a:t>
            </a:r>
            <a:r>
              <a:rPr dirty="0" sz="1800">
                <a:latin typeface="Calibri"/>
                <a:cs typeface="Calibri"/>
              </a:rPr>
              <a:t>и </a:t>
            </a:r>
            <a:r>
              <a:rPr dirty="0" sz="1800" spc="-5">
                <a:latin typeface="Calibri"/>
                <a:cs typeface="Calibri"/>
              </a:rPr>
              <a:t>программы специалитета) включают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5">
                <a:latin typeface="Calibri"/>
                <a:cs typeface="Calibri"/>
              </a:rPr>
              <a:t>себя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примерную рабочую  программу </a:t>
            </a:r>
            <a:r>
              <a:rPr dirty="0" sz="1800" b="1">
                <a:solidFill>
                  <a:srgbClr val="A30000"/>
                </a:solidFill>
                <a:latin typeface="Calibri"/>
                <a:cs typeface="Calibri"/>
              </a:rPr>
              <a:t>воспитания и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примерный календарный план воспитательной</a:t>
            </a:r>
            <a:r>
              <a:rPr dirty="0" sz="1800" spc="-65" b="1">
                <a:solidFill>
                  <a:srgbClr val="A300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работы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8010" y="356593"/>
            <a:ext cx="3902965" cy="30939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14134" y="915542"/>
            <a:ext cx="8497570" cy="2318385"/>
          </a:xfrm>
          <a:custGeom>
            <a:avLst/>
            <a:gdLst/>
            <a:ahLst/>
            <a:cxnLst/>
            <a:rect l="l" t="t" r="r" b="b"/>
            <a:pathLst>
              <a:path w="8497570" h="2318385">
                <a:moveTo>
                  <a:pt x="140462" y="0"/>
                </a:moveTo>
                <a:lnTo>
                  <a:pt x="8496998" y="0"/>
                </a:lnTo>
                <a:lnTo>
                  <a:pt x="8496998" y="2177796"/>
                </a:lnTo>
                <a:lnTo>
                  <a:pt x="8489827" y="2222201"/>
                </a:lnTo>
                <a:lnTo>
                  <a:pt x="8469867" y="2260760"/>
                </a:lnTo>
                <a:lnTo>
                  <a:pt x="8439446" y="2291163"/>
                </a:lnTo>
                <a:lnTo>
                  <a:pt x="8400893" y="2311099"/>
                </a:lnTo>
                <a:lnTo>
                  <a:pt x="8356536" y="2318258"/>
                </a:lnTo>
                <a:lnTo>
                  <a:pt x="0" y="2318258"/>
                </a:lnTo>
                <a:lnTo>
                  <a:pt x="0" y="140462"/>
                </a:lnTo>
                <a:lnTo>
                  <a:pt x="7159" y="96056"/>
                </a:lnTo>
                <a:lnTo>
                  <a:pt x="27098" y="57497"/>
                </a:lnTo>
                <a:lnTo>
                  <a:pt x="57502" y="27094"/>
                </a:lnTo>
                <a:lnTo>
                  <a:pt x="96061" y="7158"/>
                </a:lnTo>
                <a:lnTo>
                  <a:pt x="140462" y="0"/>
                </a:lnTo>
                <a:close/>
              </a:path>
            </a:pathLst>
          </a:custGeom>
          <a:ln w="19050">
            <a:solidFill>
              <a:srgbClr val="C94E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34136" y="949833"/>
            <a:ext cx="8185150" cy="2193290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6433185">
              <a:lnSpc>
                <a:spcPts val="1939"/>
              </a:lnSpc>
              <a:spcBef>
                <a:spcPts val="345"/>
              </a:spcBef>
            </a:pPr>
            <a:r>
              <a:rPr dirty="0" sz="1800" b="1">
                <a:latin typeface="Calibri"/>
                <a:cs typeface="Calibri"/>
              </a:rPr>
              <a:t>Новая </a:t>
            </a:r>
            <a:r>
              <a:rPr dirty="0" sz="1800" spc="-5" b="1">
                <a:latin typeface="Calibri"/>
                <a:cs typeface="Calibri"/>
              </a:rPr>
              <a:t>редакция  </a:t>
            </a:r>
            <a:r>
              <a:rPr dirty="0" sz="1800" b="1">
                <a:latin typeface="Calibri"/>
                <a:cs typeface="Calibri"/>
              </a:rPr>
              <a:t>Новая </a:t>
            </a:r>
            <a:r>
              <a:rPr dirty="0" sz="1800" spc="-5" b="1">
                <a:latin typeface="Calibri"/>
                <a:cs typeface="Calibri"/>
              </a:rPr>
              <a:t>статья</a:t>
            </a:r>
            <a:r>
              <a:rPr dirty="0" sz="1800" spc="-10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12.1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35"/>
              </a:lnSpc>
            </a:pPr>
            <a:r>
              <a:rPr dirty="0" sz="1800">
                <a:latin typeface="Calibri"/>
                <a:cs typeface="Calibri"/>
              </a:rPr>
              <a:t>1. </a:t>
            </a:r>
            <a:r>
              <a:rPr dirty="0" sz="1800" spc="-5">
                <a:latin typeface="Calibri"/>
                <a:cs typeface="Calibri"/>
              </a:rPr>
              <a:t>Воспитание </a:t>
            </a:r>
            <a:r>
              <a:rPr dirty="0" sz="1800" spc="-10">
                <a:latin typeface="Calibri"/>
                <a:cs typeface="Calibri"/>
              </a:rPr>
              <a:t>обучающихся </a:t>
            </a:r>
            <a:r>
              <a:rPr dirty="0" sz="1800">
                <a:latin typeface="Calibri"/>
                <a:cs typeface="Calibri"/>
              </a:rPr>
              <a:t>при </a:t>
            </a:r>
            <a:r>
              <a:rPr dirty="0" sz="1800" spc="-5">
                <a:latin typeface="Calibri"/>
                <a:cs typeface="Calibri"/>
              </a:rPr>
              <a:t>освоении ими основных</a:t>
            </a:r>
            <a:r>
              <a:rPr dirty="0" sz="1800" spc="1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образовательных</a:t>
            </a:r>
            <a:endParaRPr sz="1800">
              <a:latin typeface="Calibri"/>
              <a:cs typeface="Calibri"/>
            </a:endParaRPr>
          </a:p>
          <a:p>
            <a:pPr marL="12700" marR="376555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latin typeface="Calibri"/>
                <a:cs typeface="Calibri"/>
              </a:rPr>
              <a:t>программ в </a:t>
            </a:r>
            <a:r>
              <a:rPr dirty="0" sz="1800" spc="-5">
                <a:latin typeface="Calibri"/>
                <a:cs typeface="Calibri"/>
              </a:rPr>
              <a:t>организациях, осуществляющих </a:t>
            </a:r>
            <a:r>
              <a:rPr dirty="0" sz="1800" spc="-10">
                <a:latin typeface="Calibri"/>
                <a:cs typeface="Calibri"/>
              </a:rPr>
              <a:t>образовательную деятельность,  осуществляется </a:t>
            </a:r>
            <a:r>
              <a:rPr dirty="0" sz="1800">
                <a:latin typeface="Calibri"/>
                <a:cs typeface="Calibri"/>
              </a:rPr>
              <a:t>на </a:t>
            </a:r>
            <a:r>
              <a:rPr dirty="0" sz="1800" spc="-5">
                <a:latin typeface="Calibri"/>
                <a:cs typeface="Calibri"/>
              </a:rPr>
              <a:t>основе включаемых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5">
                <a:latin typeface="Calibri"/>
                <a:cs typeface="Calibri"/>
              </a:rPr>
              <a:t>образовательную программу </a:t>
            </a:r>
            <a:r>
              <a:rPr dirty="0" sz="1800" b="1">
                <a:solidFill>
                  <a:srgbClr val="A30000"/>
                </a:solidFill>
                <a:latin typeface="Calibri"/>
                <a:cs typeface="Calibri"/>
              </a:rPr>
              <a:t>рабочей 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программы </a:t>
            </a:r>
            <a:r>
              <a:rPr dirty="0" sz="1800" b="1">
                <a:solidFill>
                  <a:srgbClr val="A30000"/>
                </a:solidFill>
                <a:latin typeface="Calibri"/>
                <a:cs typeface="Calibri"/>
              </a:rPr>
              <a:t>воспитания и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календарного плана воспитательной</a:t>
            </a:r>
            <a:r>
              <a:rPr dirty="0" sz="1800" spc="-20" b="1">
                <a:solidFill>
                  <a:srgbClr val="A300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работы</a:t>
            </a:r>
            <a:r>
              <a:rPr dirty="0" sz="1800" spc="-5">
                <a:latin typeface="Calibri"/>
                <a:cs typeface="Calibri"/>
              </a:rPr>
              <a:t>,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solidFill>
                  <a:srgbClr val="003399"/>
                </a:solidFill>
                <a:latin typeface="Calibri"/>
                <a:cs typeface="Calibri"/>
              </a:rPr>
              <a:t>разрабатываемых </a:t>
            </a:r>
            <a:r>
              <a:rPr dirty="0" sz="1800" b="1">
                <a:solidFill>
                  <a:srgbClr val="003399"/>
                </a:solidFill>
                <a:latin typeface="Calibri"/>
                <a:cs typeface="Calibri"/>
              </a:rPr>
              <a:t>и </a:t>
            </a:r>
            <a:r>
              <a:rPr dirty="0" sz="1800" spc="-5" b="1">
                <a:solidFill>
                  <a:srgbClr val="003399"/>
                </a:solidFill>
                <a:latin typeface="Calibri"/>
                <a:cs typeface="Calibri"/>
              </a:rPr>
              <a:t>утверждаемых такими организациями самостоятельно</a:t>
            </a:r>
            <a:r>
              <a:rPr dirty="0" sz="1800" spc="-5">
                <a:latin typeface="Calibri"/>
                <a:cs typeface="Calibri"/>
              </a:rPr>
              <a:t>,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если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Calibri"/>
                <a:cs typeface="Calibri"/>
              </a:rPr>
              <a:t>иное </a:t>
            </a:r>
            <a:r>
              <a:rPr dirty="0" sz="1800">
                <a:latin typeface="Calibri"/>
                <a:cs typeface="Calibri"/>
              </a:rPr>
              <a:t>не </a:t>
            </a:r>
            <a:r>
              <a:rPr dirty="0" sz="1800" spc="-10">
                <a:latin typeface="Calibri"/>
                <a:cs typeface="Calibri"/>
              </a:rPr>
              <a:t>установлено настоящим </a:t>
            </a:r>
            <a:r>
              <a:rPr dirty="0" sz="1800" spc="-5">
                <a:latin typeface="Calibri"/>
                <a:cs typeface="Calibri"/>
              </a:rPr>
              <a:t>Федеральным</a:t>
            </a:r>
            <a:r>
              <a:rPr dirty="0" sz="1800" spc="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законом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8010" y="356593"/>
            <a:ext cx="3902965" cy="30939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06692" y="915542"/>
            <a:ext cx="8497570" cy="3458845"/>
          </a:xfrm>
          <a:custGeom>
            <a:avLst/>
            <a:gdLst/>
            <a:ahLst/>
            <a:cxnLst/>
            <a:rect l="l" t="t" r="r" b="b"/>
            <a:pathLst>
              <a:path w="8497570" h="3458845">
                <a:moveTo>
                  <a:pt x="209550" y="0"/>
                </a:moveTo>
                <a:lnTo>
                  <a:pt x="8496947" y="0"/>
                </a:lnTo>
                <a:lnTo>
                  <a:pt x="8496947" y="3248914"/>
                </a:lnTo>
                <a:lnTo>
                  <a:pt x="8491411" y="3296958"/>
                </a:lnTo>
                <a:lnTo>
                  <a:pt x="8475642" y="3341062"/>
                </a:lnTo>
                <a:lnTo>
                  <a:pt x="8450901" y="3379968"/>
                </a:lnTo>
                <a:lnTo>
                  <a:pt x="8418446" y="3412417"/>
                </a:lnTo>
                <a:lnTo>
                  <a:pt x="8379537" y="3437153"/>
                </a:lnTo>
                <a:lnTo>
                  <a:pt x="8335434" y="3452917"/>
                </a:lnTo>
                <a:lnTo>
                  <a:pt x="8287397" y="3458451"/>
                </a:lnTo>
                <a:lnTo>
                  <a:pt x="0" y="3458451"/>
                </a:lnTo>
                <a:lnTo>
                  <a:pt x="0" y="209550"/>
                </a:lnTo>
                <a:lnTo>
                  <a:pt x="5534" y="161512"/>
                </a:lnTo>
                <a:lnTo>
                  <a:pt x="21298" y="117410"/>
                </a:lnTo>
                <a:lnTo>
                  <a:pt x="46034" y="78501"/>
                </a:lnTo>
                <a:lnTo>
                  <a:pt x="78485" y="46046"/>
                </a:lnTo>
                <a:lnTo>
                  <a:pt x="117393" y="21304"/>
                </a:lnTo>
                <a:lnTo>
                  <a:pt x="161500" y="5536"/>
                </a:lnTo>
                <a:lnTo>
                  <a:pt x="209550" y="0"/>
                </a:lnTo>
                <a:close/>
              </a:path>
            </a:pathLst>
          </a:custGeom>
          <a:ln w="19050">
            <a:solidFill>
              <a:srgbClr val="C94E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46938" y="971169"/>
            <a:ext cx="8162290" cy="32912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50"/>
              </a:lnSpc>
              <a:spcBef>
                <a:spcPts val="100"/>
              </a:spcBef>
            </a:pPr>
            <a:r>
              <a:rPr dirty="0" sz="1800" b="1">
                <a:latin typeface="Calibri"/>
                <a:cs typeface="Calibri"/>
              </a:rPr>
              <a:t>Новая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редакция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50"/>
              </a:lnSpc>
            </a:pPr>
            <a:r>
              <a:rPr dirty="0" sz="1800" b="1">
                <a:latin typeface="Calibri"/>
                <a:cs typeface="Calibri"/>
              </a:rPr>
              <a:t>Новая </a:t>
            </a:r>
            <a:r>
              <a:rPr dirty="0" sz="1800" spc="-5" b="1">
                <a:latin typeface="Calibri"/>
                <a:cs typeface="Calibri"/>
              </a:rPr>
              <a:t>статья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12.1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Calibri"/>
                <a:cs typeface="Calibri"/>
              </a:rPr>
              <a:t>2. Воспитание </a:t>
            </a:r>
            <a:r>
              <a:rPr dirty="0" sz="1800" spc="-10">
                <a:latin typeface="Calibri"/>
                <a:cs typeface="Calibri"/>
              </a:rPr>
              <a:t>обучающихся </a:t>
            </a:r>
            <a:r>
              <a:rPr dirty="0" sz="1800">
                <a:latin typeface="Calibri"/>
                <a:cs typeface="Calibri"/>
              </a:rPr>
              <a:t>при </a:t>
            </a:r>
            <a:r>
              <a:rPr dirty="0" sz="1800" spc="-5">
                <a:latin typeface="Calibri"/>
                <a:cs typeface="Calibri"/>
              </a:rPr>
              <a:t>освоении ими основных</a:t>
            </a:r>
            <a:r>
              <a:rPr dirty="0" sz="1800" spc="14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общеобразовательных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800" spc="-5">
                <a:latin typeface="Calibri"/>
                <a:cs typeface="Calibri"/>
              </a:rPr>
              <a:t>программ, </a:t>
            </a:r>
            <a:r>
              <a:rPr dirty="0" sz="1800" spc="-10">
                <a:latin typeface="Calibri"/>
                <a:cs typeface="Calibri"/>
              </a:rPr>
              <a:t>образовательных </a:t>
            </a:r>
            <a:r>
              <a:rPr dirty="0" sz="1800">
                <a:latin typeface="Calibri"/>
                <a:cs typeface="Calibri"/>
              </a:rPr>
              <a:t>программ </a:t>
            </a:r>
            <a:r>
              <a:rPr dirty="0" sz="1800" spc="-10">
                <a:latin typeface="Calibri"/>
                <a:cs typeface="Calibri"/>
              </a:rPr>
              <a:t>среднего </a:t>
            </a:r>
            <a:r>
              <a:rPr dirty="0" sz="1800" spc="-5">
                <a:latin typeface="Calibri"/>
                <a:cs typeface="Calibri"/>
              </a:rPr>
              <a:t>профессионального образования,  </a:t>
            </a:r>
            <a:r>
              <a:rPr dirty="0" sz="1800" spc="-10">
                <a:latin typeface="Calibri"/>
                <a:cs typeface="Calibri"/>
              </a:rPr>
              <a:t>образовательных </a:t>
            </a:r>
            <a:r>
              <a:rPr dirty="0" sz="1800">
                <a:latin typeface="Calibri"/>
                <a:cs typeface="Calibri"/>
              </a:rPr>
              <a:t>программ </a:t>
            </a:r>
            <a:r>
              <a:rPr dirty="0" sz="1800" spc="-5">
                <a:latin typeface="Calibri"/>
                <a:cs typeface="Calibri"/>
              </a:rPr>
              <a:t>высшего образования (программ бакалавриата</a:t>
            </a:r>
            <a:r>
              <a:rPr dirty="0" sz="1800" spc="7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  <a:p>
            <a:pPr marL="12700" marR="36830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программ </a:t>
            </a:r>
            <a:r>
              <a:rPr dirty="0" sz="1800" spc="-5">
                <a:latin typeface="Calibri"/>
                <a:cs typeface="Calibri"/>
              </a:rPr>
              <a:t>специалитета)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5">
                <a:latin typeface="Calibri"/>
                <a:cs typeface="Calibri"/>
              </a:rPr>
              <a:t>организациях, осуществляющих </a:t>
            </a:r>
            <a:r>
              <a:rPr dirty="0" sz="1800" spc="-10">
                <a:latin typeface="Calibri"/>
                <a:cs typeface="Calibri"/>
              </a:rPr>
              <a:t>образовательную  деятельность, осуществляется </a:t>
            </a:r>
            <a:r>
              <a:rPr dirty="0" sz="1800">
                <a:latin typeface="Calibri"/>
                <a:cs typeface="Calibri"/>
              </a:rPr>
              <a:t>на </a:t>
            </a:r>
            <a:r>
              <a:rPr dirty="0" sz="1800" spc="-5">
                <a:latin typeface="Calibri"/>
                <a:cs typeface="Calibri"/>
              </a:rPr>
              <a:t>основе включаемых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5">
                <a:latin typeface="Calibri"/>
                <a:cs typeface="Calibri"/>
              </a:rPr>
              <a:t>такие </a:t>
            </a:r>
            <a:r>
              <a:rPr dirty="0" sz="1800" spc="-10">
                <a:latin typeface="Calibri"/>
                <a:cs typeface="Calibri"/>
              </a:rPr>
              <a:t>образовательные  </a:t>
            </a:r>
            <a:r>
              <a:rPr dirty="0" sz="1800" spc="-5">
                <a:latin typeface="Calibri"/>
                <a:cs typeface="Calibri"/>
              </a:rPr>
              <a:t>программы </a:t>
            </a:r>
            <a:r>
              <a:rPr dirty="0" sz="1800" b="1">
                <a:solidFill>
                  <a:srgbClr val="A30000"/>
                </a:solidFill>
                <a:latin typeface="Calibri"/>
                <a:cs typeface="Calibri"/>
              </a:rPr>
              <a:t>рабочей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программы </a:t>
            </a:r>
            <a:r>
              <a:rPr dirty="0" sz="1800" b="1">
                <a:solidFill>
                  <a:srgbClr val="A30000"/>
                </a:solidFill>
                <a:latin typeface="Calibri"/>
                <a:cs typeface="Calibri"/>
              </a:rPr>
              <a:t>воспитания и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календарного</a:t>
            </a:r>
            <a:r>
              <a:rPr dirty="0" sz="1800" spc="-60" b="1">
                <a:solidFill>
                  <a:srgbClr val="A30000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плана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5" b="1">
                <a:solidFill>
                  <a:srgbClr val="A30000"/>
                </a:solidFill>
                <a:latin typeface="Calibri"/>
                <a:cs typeface="Calibri"/>
              </a:rPr>
              <a:t>воспитательной работы</a:t>
            </a:r>
            <a:r>
              <a:rPr dirty="0" sz="1800" spc="-5">
                <a:latin typeface="Calibri"/>
                <a:cs typeface="Calibri"/>
              </a:rPr>
              <a:t>, разрабатываемых </a:t>
            </a:r>
            <a:r>
              <a:rPr dirty="0" sz="1800">
                <a:latin typeface="Calibri"/>
                <a:cs typeface="Calibri"/>
              </a:rPr>
              <a:t>и </a:t>
            </a:r>
            <a:r>
              <a:rPr dirty="0" sz="1800" spc="-5">
                <a:latin typeface="Calibri"/>
                <a:cs typeface="Calibri"/>
              </a:rPr>
              <a:t>утверждаемых </a:t>
            </a:r>
            <a:r>
              <a:rPr dirty="0" sz="1800">
                <a:latin typeface="Calibri"/>
                <a:cs typeface="Calibri"/>
              </a:rPr>
              <a:t>с </a:t>
            </a:r>
            <a:r>
              <a:rPr dirty="0" sz="1800" spc="-10">
                <a:latin typeface="Calibri"/>
                <a:cs typeface="Calibri"/>
              </a:rPr>
              <a:t>учетом</a:t>
            </a:r>
            <a:r>
              <a:rPr dirty="0" sz="1800" spc="3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включенных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в примерные </a:t>
            </a:r>
            <a:r>
              <a:rPr dirty="0" sz="1800" spc="-10">
                <a:latin typeface="Calibri"/>
                <a:cs typeface="Calibri"/>
              </a:rPr>
              <a:t>образовательные </a:t>
            </a:r>
            <a:r>
              <a:rPr dirty="0" sz="1800">
                <a:latin typeface="Calibri"/>
                <a:cs typeface="Calibri"/>
              </a:rPr>
              <a:t>программы, </a:t>
            </a:r>
            <a:r>
              <a:rPr dirty="0" sz="1800" spc="-5">
                <a:latin typeface="Calibri"/>
                <a:cs typeface="Calibri"/>
              </a:rPr>
              <a:t>указанные </a:t>
            </a:r>
            <a:r>
              <a:rPr dirty="0" sz="1800">
                <a:latin typeface="Calibri"/>
                <a:cs typeface="Calibri"/>
              </a:rPr>
              <a:t>в </a:t>
            </a:r>
            <a:r>
              <a:rPr dirty="0" sz="1800" spc="-5">
                <a:latin typeface="Calibri"/>
                <a:cs typeface="Calibri"/>
              </a:rPr>
              <a:t>части </a:t>
            </a:r>
            <a:r>
              <a:rPr dirty="0" sz="1800">
                <a:latin typeface="Calibri"/>
                <a:cs typeface="Calibri"/>
              </a:rPr>
              <a:t>9.1 </a:t>
            </a:r>
            <a:r>
              <a:rPr dirty="0" sz="1800" spc="-5">
                <a:latin typeface="Calibri"/>
                <a:cs typeface="Calibri"/>
              </a:rPr>
              <a:t>статьи</a:t>
            </a:r>
            <a:r>
              <a:rPr dirty="0" sz="1800" spc="9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12</a:t>
            </a:r>
            <a:endParaRPr sz="1800">
              <a:latin typeface="Calibri"/>
              <a:cs typeface="Calibri"/>
            </a:endParaRPr>
          </a:p>
          <a:p>
            <a:pPr marL="12700" marR="375920">
              <a:lnSpc>
                <a:spcPct val="100000"/>
              </a:lnSpc>
            </a:pPr>
            <a:r>
              <a:rPr dirty="0" sz="1800" spc="-10">
                <a:latin typeface="Calibri"/>
                <a:cs typeface="Calibri"/>
              </a:rPr>
              <a:t>настоящего </a:t>
            </a:r>
            <a:r>
              <a:rPr dirty="0" sz="1800" spc="-5">
                <a:latin typeface="Calibri"/>
                <a:cs typeface="Calibri"/>
              </a:rPr>
              <a:t>Федерального </a:t>
            </a:r>
            <a:r>
              <a:rPr dirty="0" sz="1800" spc="-10">
                <a:latin typeface="Calibri"/>
                <a:cs typeface="Calibri"/>
              </a:rPr>
              <a:t>закона, </a:t>
            </a:r>
            <a:r>
              <a:rPr dirty="0" sz="1800">
                <a:latin typeface="Calibri"/>
                <a:cs typeface="Calibri"/>
              </a:rPr>
              <a:t>примерных </a:t>
            </a:r>
            <a:r>
              <a:rPr dirty="0" sz="1800" spc="-5">
                <a:latin typeface="Calibri"/>
                <a:cs typeface="Calibri"/>
              </a:rPr>
              <a:t>рабочих </a:t>
            </a:r>
            <a:r>
              <a:rPr dirty="0" sz="1800">
                <a:latin typeface="Calibri"/>
                <a:cs typeface="Calibri"/>
              </a:rPr>
              <a:t>программ </a:t>
            </a:r>
            <a:r>
              <a:rPr dirty="0" sz="1800" spc="-5">
                <a:latin typeface="Calibri"/>
                <a:cs typeface="Calibri"/>
              </a:rPr>
              <a:t>воспитания </a:t>
            </a:r>
            <a:r>
              <a:rPr dirty="0" sz="1800">
                <a:latin typeface="Calibri"/>
                <a:cs typeface="Calibri"/>
              </a:rPr>
              <a:t>и  примерных </a:t>
            </a:r>
            <a:r>
              <a:rPr dirty="0" sz="1800" spc="-5">
                <a:latin typeface="Calibri"/>
                <a:cs typeface="Calibri"/>
              </a:rPr>
              <a:t>календарных </a:t>
            </a:r>
            <a:r>
              <a:rPr dirty="0" sz="1800">
                <a:latin typeface="Calibri"/>
                <a:cs typeface="Calibri"/>
              </a:rPr>
              <a:t>планов </a:t>
            </a:r>
            <a:r>
              <a:rPr dirty="0" sz="1800" spc="-5">
                <a:latin typeface="Calibri"/>
                <a:cs typeface="Calibri"/>
              </a:rPr>
              <a:t>воспитательной </a:t>
            </a:r>
            <a:r>
              <a:rPr dirty="0" sz="1800" spc="-10">
                <a:latin typeface="Calibri"/>
                <a:cs typeface="Calibri"/>
              </a:rPr>
              <a:t>работы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resentationFormat>On-screen Show (4:3)</PresentationFormat>
  <ScaleCrop>false</ScaleCrop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Василий Андреевич</dc:creator>
  <dc:title>Презентация PowerPoint</dc:title>
  <dcterms:created xsi:type="dcterms:W3CDTF">2020-11-30T21:19:27Z</dcterms:created>
  <dcterms:modified xsi:type="dcterms:W3CDTF">2020-11-30T21:19:27Z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